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2">
  <p:sldMasterIdLst>
    <p:sldMasterId id="2147483739" r:id="rId4"/>
  </p:sldMasterIdLst>
  <p:sldIdLst>
    <p:sldId id="280" r:id="rId5"/>
    <p:sldId id="286" r:id="rId6"/>
    <p:sldId id="272" r:id="rId7"/>
    <p:sldId id="307" r:id="rId8"/>
    <p:sldId id="304" r:id="rId9"/>
    <p:sldId id="279" r:id="rId10"/>
    <p:sldId id="305" r:id="rId11"/>
    <p:sldId id="308" r:id="rId12"/>
    <p:sldId id="309" r:id="rId13"/>
    <p:sldId id="289" r:id="rId14"/>
  </p:sldIdLst>
  <p:sldSz cx="6858000" cy="9906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41FA4D0-8BFD-4004-B9F0-5F5E4F769877}">
          <p14:sldIdLst>
            <p14:sldId id="280"/>
            <p14:sldId id="286"/>
            <p14:sldId id="272"/>
            <p14:sldId id="307"/>
            <p14:sldId id="304"/>
            <p14:sldId id="279"/>
            <p14:sldId id="305"/>
            <p14:sldId id="308"/>
            <p14:sldId id="309"/>
            <p14:sldId id="289"/>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77BE999-5743-884C-8968-9BD7F0320276}" name="Jennie Hart" initials="JH" userId="S::jennie.hart@nationalfootballmuseum.com::4f64161d-5df7-4700-b68a-5456053660e8" providerId="AD"/>
  <p188:author id="{E8A7C7AE-5AC0-FA6F-4321-3348E246E6B3}" name="Jennie Hart" initials="" userId="S::Jennie.Hart@nationalfootballmuseum.com::4f64161d-5df7-4700-b68a-5456053660e8" providerId="AD"/>
  <p188:author id="{22DCB3CD-06D3-629C-6933-3DA3FC1E7EAB}" name="Tim Desmond" initials="TD" userId="S::tim.desmond@nationalfootballmuseum.com::c5cfd0a2-eeec-4ec7-98da-ecc5fc942f14" providerId="AD"/>
  <p188:author id="{AA9BDCCE-3BA2-85B0-64DE-FCAECB60A084}" name="Janine Ross" initials="JR" userId="S::Janine.Ross@nationalfootballmuseum.com::2d294800-e3ed-4adf-84e8-4fd8238b229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D47B4"/>
    <a:srgbClr val="BAFFF5"/>
    <a:srgbClr val="AB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950" autoAdjust="0"/>
    <p:restoredTop sz="94660"/>
  </p:normalViewPr>
  <p:slideViewPr>
    <p:cSldViewPr snapToGrid="0">
      <p:cViewPr varScale="1">
        <p:scale>
          <a:sx n="48" d="100"/>
          <a:sy n="48" d="100"/>
        </p:scale>
        <p:origin x="2208"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19"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accent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A199375-485C-00C6-A18B-FE2B239B75EF}"/>
              </a:ext>
            </a:extLst>
          </p:cNvPr>
          <p:cNvPicPr>
            <a:picLocks noChangeAspect="1"/>
          </p:cNvPicPr>
          <p:nvPr userDrawn="1"/>
        </p:nvPicPr>
        <p:blipFill>
          <a:blip r:embed="rId2"/>
          <a:stretch>
            <a:fillRect/>
          </a:stretch>
        </p:blipFill>
        <p:spPr>
          <a:xfrm>
            <a:off x="23792" y="6059091"/>
            <a:ext cx="6834208" cy="3846909"/>
          </a:xfrm>
          <a:prstGeom prst="rect">
            <a:avLst/>
          </a:prstGeom>
        </p:spPr>
      </p:pic>
      <p:sp>
        <p:nvSpPr>
          <p:cNvPr id="2" name="Title 1">
            <a:extLst>
              <a:ext uri="{FF2B5EF4-FFF2-40B4-BE49-F238E27FC236}">
                <a16:creationId xmlns:a16="http://schemas.microsoft.com/office/drawing/2014/main" id="{666A360D-BC1C-34E7-BD5E-8E80EE4A1E12}"/>
              </a:ext>
            </a:extLst>
          </p:cNvPr>
          <p:cNvSpPr>
            <a:spLocks noGrp="1"/>
          </p:cNvSpPr>
          <p:nvPr>
            <p:ph type="title"/>
          </p:nvPr>
        </p:nvSpPr>
        <p:spPr>
          <a:xfrm>
            <a:off x="471488" y="527404"/>
            <a:ext cx="5915025" cy="907696"/>
          </a:xfrm>
        </p:spPr>
        <p:txBody>
          <a:bodyPr/>
          <a:lstStyle>
            <a:lvl1pPr>
              <a:defRPr>
                <a:solidFill>
                  <a:schemeClr val="accent2"/>
                </a:solidFill>
              </a:defRPr>
            </a:lvl1pPr>
          </a:lstStyle>
          <a:p>
            <a:r>
              <a:rPr lang="en-GB" dirty="0"/>
              <a:t>Click to edit</a:t>
            </a:r>
          </a:p>
        </p:txBody>
      </p:sp>
      <p:sp>
        <p:nvSpPr>
          <p:cNvPr id="9" name="Text Placeholder 3">
            <a:extLst>
              <a:ext uri="{FF2B5EF4-FFF2-40B4-BE49-F238E27FC236}">
                <a16:creationId xmlns:a16="http://schemas.microsoft.com/office/drawing/2014/main" id="{C407CF79-D728-DAF7-EF3A-FCA2805CD8F3}"/>
              </a:ext>
            </a:extLst>
          </p:cNvPr>
          <p:cNvSpPr>
            <a:spLocks noGrp="1"/>
          </p:cNvSpPr>
          <p:nvPr>
            <p:ph type="body" sz="half" idx="2"/>
          </p:nvPr>
        </p:nvSpPr>
        <p:spPr>
          <a:xfrm>
            <a:off x="471487" y="1676970"/>
            <a:ext cx="5915025" cy="4673030"/>
          </a:xfrm>
        </p:spPr>
        <p:txBody>
          <a:bodyPr>
            <a:normAutofit/>
          </a:bodyPr>
          <a:lstStyle>
            <a:lvl1pPr>
              <a:defRPr>
                <a:solidFill>
                  <a:schemeClr val="accent2"/>
                </a:solidFill>
              </a:defRPr>
            </a:lvl1pPr>
          </a:lstStyle>
          <a:p>
            <a:endParaRPr lang="en-GB" sz="1800" dirty="0"/>
          </a:p>
        </p:txBody>
      </p:sp>
    </p:spTree>
    <p:extLst>
      <p:ext uri="{BB962C8B-B14F-4D97-AF65-F5344CB8AC3E}">
        <p14:creationId xmlns:p14="http://schemas.microsoft.com/office/powerpoint/2010/main" val="36738867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chemeClr val="accent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2896089-0F66-0114-FA7D-08C1DFB18C6F}"/>
              </a:ext>
            </a:extLst>
          </p:cNvPr>
          <p:cNvPicPr>
            <a:picLocks noChangeAspect="1"/>
          </p:cNvPicPr>
          <p:nvPr userDrawn="1"/>
        </p:nvPicPr>
        <p:blipFill>
          <a:blip r:embed="rId2"/>
          <a:stretch>
            <a:fillRect/>
          </a:stretch>
        </p:blipFill>
        <p:spPr>
          <a:xfrm>
            <a:off x="8846" y="6007101"/>
            <a:ext cx="6840305" cy="3898900"/>
          </a:xfrm>
          <a:prstGeom prst="rect">
            <a:avLst/>
          </a:prstGeom>
        </p:spPr>
      </p:pic>
      <p:sp>
        <p:nvSpPr>
          <p:cNvPr id="2" name="Title 1">
            <a:extLst>
              <a:ext uri="{FF2B5EF4-FFF2-40B4-BE49-F238E27FC236}">
                <a16:creationId xmlns:a16="http://schemas.microsoft.com/office/drawing/2014/main" id="{666A360D-BC1C-34E7-BD5E-8E80EE4A1E12}"/>
              </a:ext>
            </a:extLst>
          </p:cNvPr>
          <p:cNvSpPr>
            <a:spLocks noGrp="1"/>
          </p:cNvSpPr>
          <p:nvPr>
            <p:ph type="title"/>
          </p:nvPr>
        </p:nvSpPr>
        <p:spPr>
          <a:xfrm>
            <a:off x="471488" y="527404"/>
            <a:ext cx="5915025" cy="907696"/>
          </a:xfrm>
        </p:spPr>
        <p:txBody>
          <a:bodyPr/>
          <a:lstStyle>
            <a:lvl1pPr>
              <a:defRPr>
                <a:solidFill>
                  <a:schemeClr val="accent2"/>
                </a:solidFill>
              </a:defRPr>
            </a:lvl1pPr>
          </a:lstStyle>
          <a:p>
            <a:r>
              <a:rPr lang="en-GB" dirty="0"/>
              <a:t>Click to edit</a:t>
            </a:r>
          </a:p>
        </p:txBody>
      </p:sp>
      <p:sp>
        <p:nvSpPr>
          <p:cNvPr id="9" name="Text Placeholder 3">
            <a:extLst>
              <a:ext uri="{FF2B5EF4-FFF2-40B4-BE49-F238E27FC236}">
                <a16:creationId xmlns:a16="http://schemas.microsoft.com/office/drawing/2014/main" id="{C407CF79-D728-DAF7-EF3A-FCA2805CD8F3}"/>
              </a:ext>
            </a:extLst>
          </p:cNvPr>
          <p:cNvSpPr>
            <a:spLocks noGrp="1"/>
          </p:cNvSpPr>
          <p:nvPr>
            <p:ph type="body" sz="half" idx="2"/>
          </p:nvPr>
        </p:nvSpPr>
        <p:spPr>
          <a:xfrm>
            <a:off x="471487" y="1676970"/>
            <a:ext cx="5915025" cy="5054030"/>
          </a:xfrm>
        </p:spPr>
        <p:txBody>
          <a:bodyPr>
            <a:normAutofit/>
          </a:bodyPr>
          <a:lstStyle>
            <a:lvl1pPr>
              <a:defRPr>
                <a:solidFill>
                  <a:schemeClr val="accent2"/>
                </a:solidFill>
              </a:defRPr>
            </a:lvl1pPr>
          </a:lstStyle>
          <a:p>
            <a:endParaRPr lang="en-GB" sz="1800" dirty="0"/>
          </a:p>
        </p:txBody>
      </p:sp>
    </p:spTree>
    <p:extLst>
      <p:ext uri="{BB962C8B-B14F-4D97-AF65-F5344CB8AC3E}">
        <p14:creationId xmlns:p14="http://schemas.microsoft.com/office/powerpoint/2010/main" val="38839039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accent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985515F-A0D1-28F6-F08B-2F3F8297EDD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6047619"/>
            <a:ext cx="6858000" cy="3858381"/>
          </a:xfrm>
          <a:prstGeom prst="rect">
            <a:avLst/>
          </a:prstGeom>
        </p:spPr>
      </p:pic>
      <p:sp>
        <p:nvSpPr>
          <p:cNvPr id="2" name="Title 1">
            <a:extLst>
              <a:ext uri="{FF2B5EF4-FFF2-40B4-BE49-F238E27FC236}">
                <a16:creationId xmlns:a16="http://schemas.microsoft.com/office/drawing/2014/main" id="{666A360D-BC1C-34E7-BD5E-8E80EE4A1E12}"/>
              </a:ext>
            </a:extLst>
          </p:cNvPr>
          <p:cNvSpPr>
            <a:spLocks noGrp="1"/>
          </p:cNvSpPr>
          <p:nvPr>
            <p:ph type="title"/>
          </p:nvPr>
        </p:nvSpPr>
        <p:spPr>
          <a:xfrm>
            <a:off x="471488" y="527404"/>
            <a:ext cx="5915025" cy="907696"/>
          </a:xfrm>
        </p:spPr>
        <p:txBody>
          <a:bodyPr/>
          <a:lstStyle>
            <a:lvl1pPr>
              <a:defRPr>
                <a:solidFill>
                  <a:schemeClr val="accent2"/>
                </a:solidFill>
              </a:defRPr>
            </a:lvl1pPr>
          </a:lstStyle>
          <a:p>
            <a:r>
              <a:rPr lang="en-GB" dirty="0"/>
              <a:t>Click to edit</a:t>
            </a:r>
          </a:p>
        </p:txBody>
      </p:sp>
      <p:sp>
        <p:nvSpPr>
          <p:cNvPr id="9" name="Text Placeholder 3">
            <a:extLst>
              <a:ext uri="{FF2B5EF4-FFF2-40B4-BE49-F238E27FC236}">
                <a16:creationId xmlns:a16="http://schemas.microsoft.com/office/drawing/2014/main" id="{C407CF79-D728-DAF7-EF3A-FCA2805CD8F3}"/>
              </a:ext>
            </a:extLst>
          </p:cNvPr>
          <p:cNvSpPr>
            <a:spLocks noGrp="1"/>
          </p:cNvSpPr>
          <p:nvPr>
            <p:ph type="body" sz="half" idx="2"/>
          </p:nvPr>
        </p:nvSpPr>
        <p:spPr>
          <a:xfrm>
            <a:off x="471487" y="1676970"/>
            <a:ext cx="5915025" cy="4812730"/>
          </a:xfrm>
        </p:spPr>
        <p:txBody>
          <a:bodyPr>
            <a:normAutofit/>
          </a:bodyPr>
          <a:lstStyle>
            <a:lvl1pPr>
              <a:defRPr>
                <a:solidFill>
                  <a:schemeClr val="accent2"/>
                </a:solidFill>
              </a:defRPr>
            </a:lvl1pPr>
          </a:lstStyle>
          <a:p>
            <a:endParaRPr lang="en-GB" sz="1800" dirty="0"/>
          </a:p>
        </p:txBody>
      </p:sp>
    </p:spTree>
    <p:extLst>
      <p:ext uri="{BB962C8B-B14F-4D97-AF65-F5344CB8AC3E}">
        <p14:creationId xmlns:p14="http://schemas.microsoft.com/office/powerpoint/2010/main" val="37511468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Picture with Caption">
    <p:bg>
      <p:bgPr>
        <a:solidFill>
          <a:schemeClr val="accent1"/>
        </a:solidFill>
        <a:effectLst/>
      </p:bgPr>
    </p:bg>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D9D009F7-75C7-3D1B-BE58-2BF00D4FF534}"/>
              </a:ext>
            </a:extLst>
          </p:cNvPr>
          <p:cNvSpPr>
            <a:spLocks noGrp="1"/>
          </p:cNvSpPr>
          <p:nvPr>
            <p:ph type="pic" sz="quarter" idx="10"/>
          </p:nvPr>
        </p:nvSpPr>
        <p:spPr>
          <a:xfrm>
            <a:off x="1" y="2260601"/>
            <a:ext cx="6438899" cy="7645400"/>
          </a:xfrm>
          <a:custGeom>
            <a:avLst/>
            <a:gdLst>
              <a:gd name="connsiteX0" fmla="*/ 3824355 w 4735929"/>
              <a:gd name="connsiteY0" fmla="*/ 229 h 6131859"/>
              <a:gd name="connsiteX1" fmla="*/ 4382166 w 4735929"/>
              <a:gd name="connsiteY1" fmla="*/ 179287 h 6131859"/>
              <a:gd name="connsiteX2" fmla="*/ 4735286 w 4735929"/>
              <a:gd name="connsiteY2" fmla="*/ 841327 h 6131859"/>
              <a:gd name="connsiteX3" fmla="*/ 4735929 w 4735929"/>
              <a:gd name="connsiteY3" fmla="*/ 1063078 h 6131859"/>
              <a:gd name="connsiteX4" fmla="*/ 4735929 w 4735929"/>
              <a:gd name="connsiteY4" fmla="*/ 6131859 h 6131859"/>
              <a:gd name="connsiteX5" fmla="*/ 0 w 4735929"/>
              <a:gd name="connsiteY5" fmla="*/ 6131859 h 6131859"/>
              <a:gd name="connsiteX6" fmla="*/ 0 w 4735929"/>
              <a:gd name="connsiteY6" fmla="*/ 929385 h 6131859"/>
              <a:gd name="connsiteX7" fmla="*/ 3625755 w 4735929"/>
              <a:gd name="connsiteY7" fmla="*/ 26954 h 6131859"/>
              <a:gd name="connsiteX8" fmla="*/ 3824355 w 4735929"/>
              <a:gd name="connsiteY8" fmla="*/ 229 h 6131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35929" h="6131859">
                <a:moveTo>
                  <a:pt x="3824355" y="229"/>
                </a:moveTo>
                <a:cubicBezTo>
                  <a:pt x="4023136" y="-4260"/>
                  <a:pt x="4219113" y="57324"/>
                  <a:pt x="4382166" y="179287"/>
                </a:cubicBezTo>
                <a:cubicBezTo>
                  <a:pt x="4595067" y="337406"/>
                  <a:pt x="4723708" y="579082"/>
                  <a:pt x="4735286" y="841327"/>
                </a:cubicBezTo>
                <a:cubicBezTo>
                  <a:pt x="4735929" y="854825"/>
                  <a:pt x="4735929" y="1049580"/>
                  <a:pt x="4735929" y="1063078"/>
                </a:cubicBezTo>
                <a:lnTo>
                  <a:pt x="4735929" y="6131859"/>
                </a:lnTo>
                <a:lnTo>
                  <a:pt x="0" y="6131859"/>
                </a:lnTo>
                <a:lnTo>
                  <a:pt x="0" y="929385"/>
                </a:lnTo>
                <a:lnTo>
                  <a:pt x="3625755" y="26954"/>
                </a:lnTo>
                <a:cubicBezTo>
                  <a:pt x="3691523" y="10563"/>
                  <a:pt x="3758095" y="1725"/>
                  <a:pt x="3824355" y="229"/>
                </a:cubicBezTo>
                <a:close/>
              </a:path>
            </a:pathLst>
          </a:custGeom>
        </p:spPr>
        <p:txBody>
          <a:bodyPr wrap="square">
            <a:noAutofit/>
          </a:bodyPr>
          <a:lstStyle/>
          <a:p>
            <a:endParaRPr lang="en-US" dirty="0"/>
          </a:p>
        </p:txBody>
      </p:sp>
      <p:sp>
        <p:nvSpPr>
          <p:cNvPr id="2" name="Title 1">
            <a:extLst>
              <a:ext uri="{FF2B5EF4-FFF2-40B4-BE49-F238E27FC236}">
                <a16:creationId xmlns:a16="http://schemas.microsoft.com/office/drawing/2014/main" id="{4B428829-726F-E64C-9E3C-5EBAB56D8A8D}"/>
              </a:ext>
            </a:extLst>
          </p:cNvPr>
          <p:cNvSpPr>
            <a:spLocks noGrp="1"/>
          </p:cNvSpPr>
          <p:nvPr>
            <p:ph type="title"/>
          </p:nvPr>
        </p:nvSpPr>
        <p:spPr>
          <a:xfrm>
            <a:off x="336287" y="305403"/>
            <a:ext cx="6102613" cy="1180497"/>
          </a:xfrm>
        </p:spPr>
        <p:txBody>
          <a:bodyPr anchor="t" anchorCtr="0"/>
          <a:lstStyle>
            <a:lvl1pPr>
              <a:defRPr sz="1800">
                <a:solidFill>
                  <a:schemeClr val="accent2"/>
                </a:solidFill>
              </a:defRPr>
            </a:lvl1pPr>
          </a:lstStyle>
          <a:p>
            <a:r>
              <a:rPr lang="en-GB"/>
              <a:t>Click to edit Master title style</a:t>
            </a:r>
            <a:endParaRPr lang="en-US"/>
          </a:p>
        </p:txBody>
      </p:sp>
    </p:spTree>
    <p:extLst>
      <p:ext uri="{BB962C8B-B14F-4D97-AF65-F5344CB8AC3E}">
        <p14:creationId xmlns:p14="http://schemas.microsoft.com/office/powerpoint/2010/main" val="25937595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Picture with Caption">
    <p:bg>
      <p:bgPr>
        <a:solidFill>
          <a:schemeClr val="bg1"/>
        </a:solidFill>
        <a:effectLst/>
      </p:bgPr>
    </p:bg>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D9D009F7-75C7-3D1B-BE58-2BF00D4FF534}"/>
              </a:ext>
            </a:extLst>
          </p:cNvPr>
          <p:cNvSpPr>
            <a:spLocks noGrp="1"/>
          </p:cNvSpPr>
          <p:nvPr>
            <p:ph type="pic" sz="quarter" idx="10"/>
          </p:nvPr>
        </p:nvSpPr>
        <p:spPr>
          <a:xfrm>
            <a:off x="1" y="2260601"/>
            <a:ext cx="6438899" cy="7645400"/>
          </a:xfrm>
          <a:custGeom>
            <a:avLst/>
            <a:gdLst>
              <a:gd name="connsiteX0" fmla="*/ 3824355 w 4735929"/>
              <a:gd name="connsiteY0" fmla="*/ 229 h 6131859"/>
              <a:gd name="connsiteX1" fmla="*/ 4382166 w 4735929"/>
              <a:gd name="connsiteY1" fmla="*/ 179287 h 6131859"/>
              <a:gd name="connsiteX2" fmla="*/ 4735286 w 4735929"/>
              <a:gd name="connsiteY2" fmla="*/ 841327 h 6131859"/>
              <a:gd name="connsiteX3" fmla="*/ 4735929 w 4735929"/>
              <a:gd name="connsiteY3" fmla="*/ 1063078 h 6131859"/>
              <a:gd name="connsiteX4" fmla="*/ 4735929 w 4735929"/>
              <a:gd name="connsiteY4" fmla="*/ 6131859 h 6131859"/>
              <a:gd name="connsiteX5" fmla="*/ 0 w 4735929"/>
              <a:gd name="connsiteY5" fmla="*/ 6131859 h 6131859"/>
              <a:gd name="connsiteX6" fmla="*/ 0 w 4735929"/>
              <a:gd name="connsiteY6" fmla="*/ 929385 h 6131859"/>
              <a:gd name="connsiteX7" fmla="*/ 3625755 w 4735929"/>
              <a:gd name="connsiteY7" fmla="*/ 26954 h 6131859"/>
              <a:gd name="connsiteX8" fmla="*/ 3824355 w 4735929"/>
              <a:gd name="connsiteY8" fmla="*/ 229 h 6131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35929" h="6131859">
                <a:moveTo>
                  <a:pt x="3824355" y="229"/>
                </a:moveTo>
                <a:cubicBezTo>
                  <a:pt x="4023136" y="-4260"/>
                  <a:pt x="4219113" y="57324"/>
                  <a:pt x="4382166" y="179287"/>
                </a:cubicBezTo>
                <a:cubicBezTo>
                  <a:pt x="4595067" y="337406"/>
                  <a:pt x="4723708" y="579082"/>
                  <a:pt x="4735286" y="841327"/>
                </a:cubicBezTo>
                <a:cubicBezTo>
                  <a:pt x="4735929" y="854825"/>
                  <a:pt x="4735929" y="1049580"/>
                  <a:pt x="4735929" y="1063078"/>
                </a:cubicBezTo>
                <a:lnTo>
                  <a:pt x="4735929" y="6131859"/>
                </a:lnTo>
                <a:lnTo>
                  <a:pt x="0" y="6131859"/>
                </a:lnTo>
                <a:lnTo>
                  <a:pt x="0" y="929385"/>
                </a:lnTo>
                <a:lnTo>
                  <a:pt x="3625755" y="26954"/>
                </a:lnTo>
                <a:cubicBezTo>
                  <a:pt x="3691523" y="10563"/>
                  <a:pt x="3758095" y="1725"/>
                  <a:pt x="3824355" y="229"/>
                </a:cubicBezTo>
                <a:close/>
              </a:path>
            </a:pathLst>
          </a:custGeom>
        </p:spPr>
        <p:txBody>
          <a:bodyPr wrap="square">
            <a:noAutofit/>
          </a:bodyPr>
          <a:lstStyle/>
          <a:p>
            <a:endParaRPr lang="en-US" dirty="0"/>
          </a:p>
        </p:txBody>
      </p:sp>
      <p:sp>
        <p:nvSpPr>
          <p:cNvPr id="2" name="Title 1">
            <a:extLst>
              <a:ext uri="{FF2B5EF4-FFF2-40B4-BE49-F238E27FC236}">
                <a16:creationId xmlns:a16="http://schemas.microsoft.com/office/drawing/2014/main" id="{4B428829-726F-E64C-9E3C-5EBAB56D8A8D}"/>
              </a:ext>
            </a:extLst>
          </p:cNvPr>
          <p:cNvSpPr>
            <a:spLocks noGrp="1"/>
          </p:cNvSpPr>
          <p:nvPr>
            <p:ph type="title"/>
          </p:nvPr>
        </p:nvSpPr>
        <p:spPr>
          <a:xfrm>
            <a:off x="336287" y="305403"/>
            <a:ext cx="6102613" cy="1180497"/>
          </a:xfrm>
        </p:spPr>
        <p:txBody>
          <a:bodyPr anchor="t" anchorCtr="0">
            <a:normAutofit/>
          </a:bodyPr>
          <a:lstStyle>
            <a:lvl1pPr>
              <a:defRPr sz="2800">
                <a:solidFill>
                  <a:schemeClr val="accent1"/>
                </a:solidFill>
              </a:defRPr>
            </a:lvl1pPr>
          </a:lstStyle>
          <a:p>
            <a:r>
              <a:rPr lang="en-GB" dirty="0"/>
              <a:t>Click to edit Master title style</a:t>
            </a:r>
            <a:endParaRPr lang="en-US" dirty="0"/>
          </a:p>
        </p:txBody>
      </p:sp>
    </p:spTree>
    <p:extLst>
      <p:ext uri="{BB962C8B-B14F-4D97-AF65-F5344CB8AC3E}">
        <p14:creationId xmlns:p14="http://schemas.microsoft.com/office/powerpoint/2010/main" val="14790616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Comparison">
    <p:bg>
      <p:bgPr>
        <a:solidFill>
          <a:schemeClr val="accent1"/>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E2ABFE4-A0FA-F719-1D7B-C16C60A6AE26}"/>
              </a:ext>
            </a:extLst>
          </p:cNvPr>
          <p:cNvSpPr>
            <a:spLocks noGrp="1"/>
          </p:cNvSpPr>
          <p:nvPr>
            <p:ph sz="half" idx="2" hasCustomPrompt="1"/>
          </p:nvPr>
        </p:nvSpPr>
        <p:spPr>
          <a:xfrm>
            <a:off x="472381" y="3383633"/>
            <a:ext cx="2901255" cy="5322183"/>
          </a:xfrm>
        </p:spPr>
        <p:txBody>
          <a:bodyPr>
            <a:normAutofit/>
          </a:bodyPr>
          <a:lstStyle>
            <a:lvl1pPr marL="0" indent="0">
              <a:buNone/>
              <a:defRPr sz="1800">
                <a:solidFill>
                  <a:schemeClr val="accent2"/>
                </a:solidFill>
              </a:defRPr>
            </a:lvl1pPr>
            <a:lvl2pPr marL="257175" indent="0">
              <a:buNone/>
              <a:defRPr sz="1013">
                <a:solidFill>
                  <a:schemeClr val="accent1"/>
                </a:solidFill>
              </a:defRPr>
            </a:lvl2pPr>
            <a:lvl3pPr marL="514350" indent="0">
              <a:buNone/>
              <a:defRPr sz="900">
                <a:solidFill>
                  <a:schemeClr val="accent1"/>
                </a:solidFill>
              </a:defRPr>
            </a:lvl3pPr>
            <a:lvl4pPr marL="771525" indent="0">
              <a:buNone/>
              <a:defRPr sz="788">
                <a:solidFill>
                  <a:schemeClr val="accent1"/>
                </a:solidFill>
              </a:defRPr>
            </a:lvl4pPr>
            <a:lvl5pPr marL="1028700" indent="0">
              <a:buNone/>
              <a:defRPr sz="788">
                <a:solidFill>
                  <a:schemeClr val="accent1"/>
                </a:solidFill>
              </a:defRPr>
            </a:lvl5pPr>
          </a:lstStyle>
          <a:p>
            <a:pPr lvl="0"/>
            <a:r>
              <a:rPr lang="en-GB" dirty="0"/>
              <a:t>Text here</a:t>
            </a:r>
            <a:endParaRPr lang="en-US" dirty="0"/>
          </a:p>
        </p:txBody>
      </p:sp>
      <p:sp>
        <p:nvSpPr>
          <p:cNvPr id="11" name="Title 1">
            <a:extLst>
              <a:ext uri="{FF2B5EF4-FFF2-40B4-BE49-F238E27FC236}">
                <a16:creationId xmlns:a16="http://schemas.microsoft.com/office/drawing/2014/main" id="{18A1D725-1C00-8ACF-EB95-975A5E36C1D1}"/>
              </a:ext>
            </a:extLst>
          </p:cNvPr>
          <p:cNvSpPr>
            <a:spLocks noGrp="1"/>
          </p:cNvSpPr>
          <p:nvPr>
            <p:ph type="title" hasCustomPrompt="1"/>
          </p:nvPr>
        </p:nvSpPr>
        <p:spPr>
          <a:xfrm>
            <a:off x="472381" y="1003476"/>
            <a:ext cx="5916812" cy="2160518"/>
          </a:xfrm>
        </p:spPr>
        <p:txBody>
          <a:bodyPr anchor="t" anchorCtr="0">
            <a:normAutofit/>
          </a:bodyPr>
          <a:lstStyle>
            <a:lvl1pPr>
              <a:defRPr sz="2800">
                <a:solidFill>
                  <a:schemeClr val="accent2"/>
                </a:solidFill>
              </a:defRPr>
            </a:lvl1pPr>
          </a:lstStyle>
          <a:p>
            <a:r>
              <a:rPr lang="en-US" dirty="0"/>
              <a:t>Text here</a:t>
            </a:r>
          </a:p>
        </p:txBody>
      </p:sp>
      <p:pic>
        <p:nvPicPr>
          <p:cNvPr id="2" name="Picture 1" descr="A green exclamation mark and a black background&#10;&#10;Description automatically generated">
            <a:extLst>
              <a:ext uri="{FF2B5EF4-FFF2-40B4-BE49-F238E27FC236}">
                <a16:creationId xmlns:a16="http://schemas.microsoft.com/office/drawing/2014/main" id="{BDA47ED2-80DA-9833-9350-0CBE852BDAB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054600" y="9123517"/>
            <a:ext cx="1332806" cy="395383"/>
          </a:xfrm>
          <a:prstGeom prst="rect">
            <a:avLst/>
          </a:prstGeom>
        </p:spPr>
      </p:pic>
      <p:sp>
        <p:nvSpPr>
          <p:cNvPr id="3" name="Content Placeholder 3">
            <a:extLst>
              <a:ext uri="{FF2B5EF4-FFF2-40B4-BE49-F238E27FC236}">
                <a16:creationId xmlns:a16="http://schemas.microsoft.com/office/drawing/2014/main" id="{D0CD5520-4B2F-290C-15E0-C52CAC838E7B}"/>
              </a:ext>
            </a:extLst>
          </p:cNvPr>
          <p:cNvSpPr>
            <a:spLocks noGrp="1"/>
          </p:cNvSpPr>
          <p:nvPr>
            <p:ph sz="half" idx="10" hasCustomPrompt="1"/>
          </p:nvPr>
        </p:nvSpPr>
        <p:spPr>
          <a:xfrm>
            <a:off x="3484364" y="3383632"/>
            <a:ext cx="2901255" cy="5322183"/>
          </a:xfrm>
        </p:spPr>
        <p:txBody>
          <a:bodyPr>
            <a:normAutofit/>
          </a:bodyPr>
          <a:lstStyle>
            <a:lvl1pPr marL="0" indent="0">
              <a:buNone/>
              <a:defRPr sz="1800">
                <a:solidFill>
                  <a:schemeClr val="accent2"/>
                </a:solidFill>
              </a:defRPr>
            </a:lvl1pPr>
            <a:lvl2pPr marL="257175" indent="0">
              <a:buNone/>
              <a:defRPr sz="1013">
                <a:solidFill>
                  <a:schemeClr val="accent1"/>
                </a:solidFill>
              </a:defRPr>
            </a:lvl2pPr>
            <a:lvl3pPr marL="514350" indent="0">
              <a:buNone/>
              <a:defRPr sz="900">
                <a:solidFill>
                  <a:schemeClr val="accent1"/>
                </a:solidFill>
              </a:defRPr>
            </a:lvl3pPr>
            <a:lvl4pPr marL="771525" indent="0">
              <a:buNone/>
              <a:defRPr sz="788">
                <a:solidFill>
                  <a:schemeClr val="accent1"/>
                </a:solidFill>
              </a:defRPr>
            </a:lvl4pPr>
            <a:lvl5pPr marL="1028700" indent="0">
              <a:buNone/>
              <a:defRPr sz="788">
                <a:solidFill>
                  <a:schemeClr val="accent1"/>
                </a:solidFill>
              </a:defRPr>
            </a:lvl5pPr>
          </a:lstStyle>
          <a:p>
            <a:pPr lvl="0"/>
            <a:r>
              <a:rPr lang="en-GB" dirty="0"/>
              <a:t>Text here</a:t>
            </a:r>
            <a:endParaRPr lang="en-US" dirty="0"/>
          </a:p>
        </p:txBody>
      </p:sp>
    </p:spTree>
    <p:extLst>
      <p:ext uri="{BB962C8B-B14F-4D97-AF65-F5344CB8AC3E}">
        <p14:creationId xmlns:p14="http://schemas.microsoft.com/office/powerpoint/2010/main" val="1900206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Comparison">
    <p:bg>
      <p:bgPr>
        <a:solidFill>
          <a:schemeClr val="accent1"/>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E2ABFE4-A0FA-F719-1D7B-C16C60A6AE26}"/>
              </a:ext>
            </a:extLst>
          </p:cNvPr>
          <p:cNvSpPr>
            <a:spLocks noGrp="1"/>
          </p:cNvSpPr>
          <p:nvPr>
            <p:ph sz="half" idx="2" hasCustomPrompt="1"/>
          </p:nvPr>
        </p:nvSpPr>
        <p:spPr>
          <a:xfrm>
            <a:off x="472381" y="3383633"/>
            <a:ext cx="5915025" cy="5322183"/>
          </a:xfrm>
        </p:spPr>
        <p:txBody>
          <a:bodyPr>
            <a:normAutofit/>
          </a:bodyPr>
          <a:lstStyle>
            <a:lvl1pPr marL="0" indent="0">
              <a:buNone/>
              <a:defRPr sz="1800">
                <a:solidFill>
                  <a:schemeClr val="accent2"/>
                </a:solidFill>
              </a:defRPr>
            </a:lvl1pPr>
            <a:lvl2pPr>
              <a:defRPr sz="1013">
                <a:solidFill>
                  <a:schemeClr val="accent1"/>
                </a:solidFill>
              </a:defRPr>
            </a:lvl2pPr>
            <a:lvl3pPr>
              <a:defRPr sz="900">
                <a:solidFill>
                  <a:schemeClr val="accent1"/>
                </a:solidFill>
              </a:defRPr>
            </a:lvl3pPr>
            <a:lvl4pPr>
              <a:defRPr sz="788">
                <a:solidFill>
                  <a:schemeClr val="accent1"/>
                </a:solidFill>
              </a:defRPr>
            </a:lvl4pPr>
            <a:lvl5pPr>
              <a:defRPr sz="788">
                <a:solidFill>
                  <a:schemeClr val="accent1"/>
                </a:solidFill>
              </a:defRPr>
            </a:lvl5pPr>
          </a:lstStyle>
          <a:p>
            <a:pPr lvl="0"/>
            <a:r>
              <a:rPr lang="en-GB" dirty="0"/>
              <a:t>Text here</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1" name="Title 1">
            <a:extLst>
              <a:ext uri="{FF2B5EF4-FFF2-40B4-BE49-F238E27FC236}">
                <a16:creationId xmlns:a16="http://schemas.microsoft.com/office/drawing/2014/main" id="{18A1D725-1C00-8ACF-EB95-975A5E36C1D1}"/>
              </a:ext>
            </a:extLst>
          </p:cNvPr>
          <p:cNvSpPr>
            <a:spLocks noGrp="1"/>
          </p:cNvSpPr>
          <p:nvPr>
            <p:ph type="title" hasCustomPrompt="1"/>
          </p:nvPr>
        </p:nvSpPr>
        <p:spPr>
          <a:xfrm>
            <a:off x="470594" y="965376"/>
            <a:ext cx="5916812" cy="2160518"/>
          </a:xfrm>
        </p:spPr>
        <p:txBody>
          <a:bodyPr anchor="t" anchorCtr="0">
            <a:normAutofit/>
          </a:bodyPr>
          <a:lstStyle>
            <a:lvl1pPr>
              <a:defRPr sz="2800">
                <a:solidFill>
                  <a:schemeClr val="accent2"/>
                </a:solidFill>
              </a:defRPr>
            </a:lvl1pPr>
          </a:lstStyle>
          <a:p>
            <a:r>
              <a:rPr lang="en-GB" dirty="0"/>
              <a:t>Text here</a:t>
            </a:r>
            <a:endParaRPr lang="en-US" dirty="0"/>
          </a:p>
        </p:txBody>
      </p:sp>
      <p:pic>
        <p:nvPicPr>
          <p:cNvPr id="3" name="Picture 2" descr="A green exclamation mark and a black background&#10;&#10;Description automatically generated">
            <a:extLst>
              <a:ext uri="{FF2B5EF4-FFF2-40B4-BE49-F238E27FC236}">
                <a16:creationId xmlns:a16="http://schemas.microsoft.com/office/drawing/2014/main" id="{9DE53CDA-D0B6-12D0-A79B-70D1097FA29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054600" y="9123517"/>
            <a:ext cx="1332806" cy="395383"/>
          </a:xfrm>
          <a:prstGeom prst="rect">
            <a:avLst/>
          </a:prstGeom>
        </p:spPr>
      </p:pic>
    </p:spTree>
    <p:extLst>
      <p:ext uri="{BB962C8B-B14F-4D97-AF65-F5344CB8AC3E}">
        <p14:creationId xmlns:p14="http://schemas.microsoft.com/office/powerpoint/2010/main" val="31823305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Comparison">
    <p:bg>
      <p:bgPr>
        <a:solidFill>
          <a:schemeClr val="bg1"/>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E2ABFE4-A0FA-F719-1D7B-C16C60A6AE26}"/>
              </a:ext>
            </a:extLst>
          </p:cNvPr>
          <p:cNvSpPr>
            <a:spLocks noGrp="1"/>
          </p:cNvSpPr>
          <p:nvPr>
            <p:ph sz="half" idx="2"/>
          </p:nvPr>
        </p:nvSpPr>
        <p:spPr>
          <a:xfrm>
            <a:off x="472381" y="3383633"/>
            <a:ext cx="2901255" cy="5322183"/>
          </a:xfrm>
        </p:spPr>
        <p:txBody>
          <a:bodyPr>
            <a:normAutofit/>
          </a:bodyPr>
          <a:lstStyle>
            <a:lvl1pPr>
              <a:defRPr sz="1800">
                <a:solidFill>
                  <a:schemeClr val="accent1"/>
                </a:solidFill>
              </a:defRPr>
            </a:lvl1pPr>
            <a:lvl2pPr>
              <a:defRPr sz="1400">
                <a:solidFill>
                  <a:schemeClr val="accent1"/>
                </a:solidFill>
              </a:defRPr>
            </a:lvl2pPr>
            <a:lvl3pPr>
              <a:defRPr sz="1200">
                <a:solidFill>
                  <a:schemeClr val="accent1"/>
                </a:solidFill>
              </a:defRPr>
            </a:lvl3pPr>
            <a:lvl4pPr>
              <a:defRPr sz="1050">
                <a:solidFill>
                  <a:schemeClr val="accent1"/>
                </a:solidFill>
              </a:defRPr>
            </a:lvl4pPr>
            <a:lvl5pPr>
              <a:defRPr sz="1050">
                <a:solidFill>
                  <a:schemeClr val="accent1"/>
                </a:solidFill>
              </a:defRPr>
            </a:lvl5pPr>
          </a:lstStyle>
          <a:p>
            <a:pPr lvl="0"/>
            <a:r>
              <a:rPr lang="en-GB" dirty="0"/>
              <a:t>Click to edit Master text styles</a:t>
            </a:r>
          </a:p>
        </p:txBody>
      </p:sp>
      <p:sp>
        <p:nvSpPr>
          <p:cNvPr id="6" name="Content Placeholder 5">
            <a:extLst>
              <a:ext uri="{FF2B5EF4-FFF2-40B4-BE49-F238E27FC236}">
                <a16:creationId xmlns:a16="http://schemas.microsoft.com/office/drawing/2014/main" id="{4E372452-667B-6908-22B2-AAF40575757B}"/>
              </a:ext>
            </a:extLst>
          </p:cNvPr>
          <p:cNvSpPr>
            <a:spLocks noGrp="1"/>
          </p:cNvSpPr>
          <p:nvPr>
            <p:ph sz="quarter" idx="4"/>
          </p:nvPr>
        </p:nvSpPr>
        <p:spPr>
          <a:xfrm>
            <a:off x="3471863" y="3383633"/>
            <a:ext cx="2915543" cy="5322183"/>
          </a:xfrm>
        </p:spPr>
        <p:txBody>
          <a:bodyPr>
            <a:normAutofit/>
          </a:bodyPr>
          <a:lstStyle>
            <a:lvl1pPr>
              <a:defRPr sz="1800">
                <a:solidFill>
                  <a:schemeClr val="accent1"/>
                </a:solidFill>
              </a:defRPr>
            </a:lvl1pPr>
            <a:lvl2pPr>
              <a:defRPr sz="1013">
                <a:solidFill>
                  <a:schemeClr val="accent1"/>
                </a:solidFill>
              </a:defRPr>
            </a:lvl2pPr>
            <a:lvl3pPr>
              <a:defRPr sz="900">
                <a:solidFill>
                  <a:schemeClr val="accent1"/>
                </a:solidFill>
              </a:defRPr>
            </a:lvl3pPr>
            <a:lvl4pPr>
              <a:defRPr sz="788">
                <a:solidFill>
                  <a:schemeClr val="accent1"/>
                </a:solidFill>
              </a:defRPr>
            </a:lvl4pPr>
            <a:lvl5pPr>
              <a:defRPr sz="788">
                <a:solidFill>
                  <a:schemeClr val="accent1"/>
                </a:solidFill>
              </a:defRPr>
            </a:lvl5pPr>
          </a:lstStyle>
          <a:p>
            <a:pPr lvl="0"/>
            <a:r>
              <a:rPr lang="en-GB" dirty="0"/>
              <a:t>Click to edit Master text styles</a:t>
            </a:r>
          </a:p>
        </p:txBody>
      </p:sp>
      <p:sp>
        <p:nvSpPr>
          <p:cNvPr id="11" name="Title 1">
            <a:extLst>
              <a:ext uri="{FF2B5EF4-FFF2-40B4-BE49-F238E27FC236}">
                <a16:creationId xmlns:a16="http://schemas.microsoft.com/office/drawing/2014/main" id="{18A1D725-1C00-8ACF-EB95-975A5E36C1D1}"/>
              </a:ext>
            </a:extLst>
          </p:cNvPr>
          <p:cNvSpPr>
            <a:spLocks noGrp="1"/>
          </p:cNvSpPr>
          <p:nvPr>
            <p:ph type="title"/>
          </p:nvPr>
        </p:nvSpPr>
        <p:spPr>
          <a:xfrm>
            <a:off x="470594" y="965376"/>
            <a:ext cx="5916812" cy="2160518"/>
          </a:xfrm>
        </p:spPr>
        <p:txBody>
          <a:bodyPr anchor="t" anchorCtr="0">
            <a:normAutofit/>
          </a:bodyPr>
          <a:lstStyle>
            <a:lvl1pPr>
              <a:defRPr sz="2800">
                <a:solidFill>
                  <a:schemeClr val="accent1"/>
                </a:solidFill>
              </a:defRPr>
            </a:lvl1pPr>
          </a:lstStyle>
          <a:p>
            <a:r>
              <a:rPr lang="en-GB" dirty="0"/>
              <a:t>Click to edit Master title style</a:t>
            </a:r>
            <a:endParaRPr lang="en-US" dirty="0"/>
          </a:p>
        </p:txBody>
      </p:sp>
      <p:pic>
        <p:nvPicPr>
          <p:cNvPr id="3" name="Picture 2" descr="A green exclamation mark and a black background&#10;&#10;Description automatically generated">
            <a:extLst>
              <a:ext uri="{FF2B5EF4-FFF2-40B4-BE49-F238E27FC236}">
                <a16:creationId xmlns:a16="http://schemas.microsoft.com/office/drawing/2014/main" id="{FDD0F86C-1136-0772-5414-01F6194549A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054600" y="9098276"/>
            <a:ext cx="1332806" cy="395224"/>
          </a:xfrm>
          <a:prstGeom prst="rect">
            <a:avLst/>
          </a:prstGeom>
        </p:spPr>
      </p:pic>
    </p:spTree>
    <p:extLst>
      <p:ext uri="{BB962C8B-B14F-4D97-AF65-F5344CB8AC3E}">
        <p14:creationId xmlns:p14="http://schemas.microsoft.com/office/powerpoint/2010/main" val="12216236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Comparison">
    <p:bg>
      <p:bgPr>
        <a:solidFill>
          <a:schemeClr val="bg1"/>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E2ABFE4-A0FA-F719-1D7B-C16C60A6AE26}"/>
              </a:ext>
            </a:extLst>
          </p:cNvPr>
          <p:cNvSpPr>
            <a:spLocks noGrp="1"/>
          </p:cNvSpPr>
          <p:nvPr>
            <p:ph sz="half" idx="2"/>
          </p:nvPr>
        </p:nvSpPr>
        <p:spPr>
          <a:xfrm>
            <a:off x="472381" y="3383633"/>
            <a:ext cx="5915025" cy="5322183"/>
          </a:xfrm>
        </p:spPr>
        <p:txBody>
          <a:bodyPr>
            <a:normAutofit/>
          </a:bodyPr>
          <a:lstStyle>
            <a:lvl1pPr>
              <a:defRPr sz="1800">
                <a:solidFill>
                  <a:schemeClr val="accent1"/>
                </a:solidFill>
              </a:defRPr>
            </a:lvl1pPr>
            <a:lvl2pPr>
              <a:defRPr sz="1013">
                <a:solidFill>
                  <a:schemeClr val="accent1"/>
                </a:solidFill>
              </a:defRPr>
            </a:lvl2pPr>
            <a:lvl3pPr>
              <a:defRPr sz="900">
                <a:solidFill>
                  <a:schemeClr val="accent1"/>
                </a:solidFill>
              </a:defRPr>
            </a:lvl3pPr>
            <a:lvl4pPr>
              <a:defRPr sz="788">
                <a:solidFill>
                  <a:schemeClr val="accent1"/>
                </a:solidFill>
              </a:defRPr>
            </a:lvl4pPr>
            <a:lvl5pPr>
              <a:defRPr sz="788">
                <a:solidFill>
                  <a:schemeClr val="accent1"/>
                </a:solidFill>
              </a:defRPr>
            </a:lvl5pPr>
          </a:lstStyle>
          <a:p>
            <a:pPr lvl="0"/>
            <a:r>
              <a:rPr lang="en-GB" dirty="0"/>
              <a:t>Click to edit Master text styles</a:t>
            </a:r>
          </a:p>
        </p:txBody>
      </p:sp>
      <p:sp>
        <p:nvSpPr>
          <p:cNvPr id="11" name="Title 1">
            <a:extLst>
              <a:ext uri="{FF2B5EF4-FFF2-40B4-BE49-F238E27FC236}">
                <a16:creationId xmlns:a16="http://schemas.microsoft.com/office/drawing/2014/main" id="{18A1D725-1C00-8ACF-EB95-975A5E36C1D1}"/>
              </a:ext>
            </a:extLst>
          </p:cNvPr>
          <p:cNvSpPr>
            <a:spLocks noGrp="1"/>
          </p:cNvSpPr>
          <p:nvPr>
            <p:ph type="title"/>
          </p:nvPr>
        </p:nvSpPr>
        <p:spPr>
          <a:xfrm>
            <a:off x="470594" y="965376"/>
            <a:ext cx="5916812" cy="2160518"/>
          </a:xfrm>
        </p:spPr>
        <p:txBody>
          <a:bodyPr anchor="t" anchorCtr="0">
            <a:normAutofit/>
          </a:bodyPr>
          <a:lstStyle>
            <a:lvl1pPr>
              <a:defRPr sz="2800">
                <a:solidFill>
                  <a:schemeClr val="accent1"/>
                </a:solidFill>
              </a:defRPr>
            </a:lvl1pPr>
          </a:lstStyle>
          <a:p>
            <a:r>
              <a:rPr lang="en-GB" dirty="0"/>
              <a:t>Click to edit Master title style</a:t>
            </a:r>
            <a:endParaRPr lang="en-US" dirty="0"/>
          </a:p>
        </p:txBody>
      </p:sp>
      <p:pic>
        <p:nvPicPr>
          <p:cNvPr id="5" name="Picture 4" descr="A green exclamation mark and a black background&#10;&#10;Description automatically generated">
            <a:extLst>
              <a:ext uri="{FF2B5EF4-FFF2-40B4-BE49-F238E27FC236}">
                <a16:creationId xmlns:a16="http://schemas.microsoft.com/office/drawing/2014/main" id="{CE59DDFF-50A9-0D13-1875-48216E5DE91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054600" y="9098276"/>
            <a:ext cx="1332806" cy="395224"/>
          </a:xfrm>
          <a:prstGeom prst="rect">
            <a:avLst/>
          </a:prstGeom>
        </p:spPr>
      </p:pic>
    </p:spTree>
    <p:extLst>
      <p:ext uri="{BB962C8B-B14F-4D97-AF65-F5344CB8AC3E}">
        <p14:creationId xmlns:p14="http://schemas.microsoft.com/office/powerpoint/2010/main" val="21104802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614545-2570-4835-2055-5384474E96A1}"/>
              </a:ext>
            </a:extLst>
          </p:cNvPr>
          <p:cNvSpPr>
            <a:spLocks noGrp="1"/>
          </p:cNvSpPr>
          <p:nvPr>
            <p:ph type="title"/>
          </p:nvPr>
        </p:nvSpPr>
        <p:spPr>
          <a:xfrm>
            <a:off x="471488" y="527404"/>
            <a:ext cx="5915025" cy="1914702"/>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504CFED7-8306-7DAB-BF37-9B1FB67E1897}"/>
              </a:ext>
            </a:extLst>
          </p:cNvPr>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83D20D8B-1D17-3446-70A0-68007BCACA62}"/>
              </a:ext>
            </a:extLst>
          </p:cNvPr>
          <p:cNvSpPr>
            <a:spLocks noGrp="1"/>
          </p:cNvSpPr>
          <p:nvPr>
            <p:ph type="dt" sz="half" idx="2"/>
          </p:nvPr>
        </p:nvSpPr>
        <p:spPr>
          <a:xfrm>
            <a:off x="471488" y="9181395"/>
            <a:ext cx="1543050" cy="527403"/>
          </a:xfrm>
          <a:prstGeom prst="rect">
            <a:avLst/>
          </a:prstGeom>
        </p:spPr>
        <p:txBody>
          <a:bodyPr vert="horz" lIns="91440" tIns="45720" rIns="91440" bIns="45720" rtlCol="0" anchor="ctr"/>
          <a:lstStyle>
            <a:lvl1pPr algn="l">
              <a:defRPr sz="675">
                <a:solidFill>
                  <a:schemeClr val="tx1">
                    <a:tint val="82000"/>
                  </a:schemeClr>
                </a:solidFill>
              </a:defRPr>
            </a:lvl1pPr>
          </a:lstStyle>
          <a:p>
            <a:fld id="{0934CA9C-13D1-494B-B3C5-4E6653A6CFE1}" type="datetimeFigureOut">
              <a:rPr lang="en-US" smtClean="0"/>
              <a:t>6/18/2026</a:t>
            </a:fld>
            <a:endParaRPr lang="en-US" dirty="0"/>
          </a:p>
        </p:txBody>
      </p:sp>
      <p:sp>
        <p:nvSpPr>
          <p:cNvPr id="5" name="Footer Placeholder 4">
            <a:extLst>
              <a:ext uri="{FF2B5EF4-FFF2-40B4-BE49-F238E27FC236}">
                <a16:creationId xmlns:a16="http://schemas.microsoft.com/office/drawing/2014/main" id="{1256AB42-1F47-2045-D2F8-D0018F4B9D2A}"/>
              </a:ext>
            </a:extLst>
          </p:cNvPr>
          <p:cNvSpPr>
            <a:spLocks noGrp="1"/>
          </p:cNvSpPr>
          <p:nvPr>
            <p:ph type="ftr" sz="quarter" idx="3"/>
          </p:nvPr>
        </p:nvSpPr>
        <p:spPr>
          <a:xfrm>
            <a:off x="2271713" y="9181395"/>
            <a:ext cx="2314575" cy="527403"/>
          </a:xfrm>
          <a:prstGeom prst="rect">
            <a:avLst/>
          </a:prstGeom>
        </p:spPr>
        <p:txBody>
          <a:bodyPr vert="horz" lIns="91440" tIns="45720" rIns="91440" bIns="45720" rtlCol="0" anchor="ctr"/>
          <a:lstStyle>
            <a:lvl1pPr algn="ctr">
              <a:defRPr sz="675">
                <a:solidFill>
                  <a:schemeClr val="tx1">
                    <a:tint val="82000"/>
                  </a:schemeClr>
                </a:solidFill>
              </a:defRPr>
            </a:lvl1pPr>
          </a:lstStyle>
          <a:p>
            <a:endParaRPr lang="en-US" dirty="0"/>
          </a:p>
        </p:txBody>
      </p:sp>
      <p:sp>
        <p:nvSpPr>
          <p:cNvPr id="6" name="Slide Number Placeholder 5">
            <a:extLst>
              <a:ext uri="{FF2B5EF4-FFF2-40B4-BE49-F238E27FC236}">
                <a16:creationId xmlns:a16="http://schemas.microsoft.com/office/drawing/2014/main" id="{F904ECCB-683C-31D8-903E-B471E5FE392E}"/>
              </a:ext>
            </a:extLst>
          </p:cNvPr>
          <p:cNvSpPr>
            <a:spLocks noGrp="1"/>
          </p:cNvSpPr>
          <p:nvPr>
            <p:ph type="sldNum" sz="quarter" idx="4"/>
          </p:nvPr>
        </p:nvSpPr>
        <p:spPr>
          <a:xfrm>
            <a:off x="4843463" y="9181395"/>
            <a:ext cx="1543050" cy="527403"/>
          </a:xfrm>
          <a:prstGeom prst="rect">
            <a:avLst/>
          </a:prstGeom>
        </p:spPr>
        <p:txBody>
          <a:bodyPr vert="horz" lIns="91440" tIns="45720" rIns="91440" bIns="45720" rtlCol="0" anchor="ctr"/>
          <a:lstStyle>
            <a:lvl1pPr algn="r">
              <a:defRPr sz="675">
                <a:solidFill>
                  <a:schemeClr val="tx1">
                    <a:tint val="82000"/>
                  </a:schemeClr>
                </a:solidFill>
              </a:defRPr>
            </a:lvl1pPr>
          </a:lstStyle>
          <a:p>
            <a:fld id="{4067558F-E08F-F54D-9AB0-0112FD7CDED5}" type="slidenum">
              <a:rPr lang="en-US" smtClean="0"/>
              <a:t>‹#›</a:t>
            </a:fld>
            <a:endParaRPr lang="en-US" dirty="0"/>
          </a:p>
        </p:txBody>
      </p:sp>
    </p:spTree>
    <p:extLst>
      <p:ext uri="{BB962C8B-B14F-4D97-AF65-F5344CB8AC3E}">
        <p14:creationId xmlns:p14="http://schemas.microsoft.com/office/powerpoint/2010/main" val="1228003128"/>
      </p:ext>
    </p:extLst>
  </p:cSld>
  <p:clrMap bg1="lt1" tx1="dk1" bg2="lt2" tx2="dk2" accent1="accent1" accent2="accent2" accent3="accent3" accent4="accent4" accent5="accent5" accent6="accent6" hlink="hlink" folHlink="folHlink"/>
  <p:sldLayoutIdLst>
    <p:sldLayoutId id="2147483751" r:id="rId1"/>
    <p:sldLayoutId id="2147483753" r:id="rId2"/>
    <p:sldLayoutId id="2147483754" r:id="rId3"/>
    <p:sldLayoutId id="2147483743" r:id="rId4"/>
    <p:sldLayoutId id="2147483758" r:id="rId5"/>
    <p:sldLayoutId id="2147483750" r:id="rId6"/>
    <p:sldLayoutId id="2147483755" r:id="rId7"/>
    <p:sldLayoutId id="2147483757" r:id="rId8"/>
    <p:sldLayoutId id="2147483756" r:id="rId9"/>
  </p:sldLayoutIdLst>
  <p:txStyles>
    <p:titleStyle>
      <a:lvl1pPr algn="l" defTabSz="514350" rtl="0" eaLnBrk="1" latinLnBrk="0" hangingPunct="1">
        <a:lnSpc>
          <a:spcPct val="90000"/>
        </a:lnSpc>
        <a:spcBef>
          <a:spcPct val="0"/>
        </a:spcBef>
        <a:buNone/>
        <a:defRPr sz="2800" b="1" i="0" kern="1200">
          <a:solidFill>
            <a:schemeClr val="tx1"/>
          </a:solidFill>
          <a:latin typeface="Arial" panose="020B0604020202020204" pitchFamily="34" charset="0"/>
          <a:ea typeface="+mj-ea"/>
          <a:cs typeface="Arial" panose="020B0604020202020204" pitchFamily="34" charset="0"/>
        </a:defRPr>
      </a:lvl1pPr>
    </p:titleStyle>
    <p:bodyStyle>
      <a:lvl1pPr marL="128588" indent="-128588" algn="l" defTabSz="514350" rtl="0" eaLnBrk="1" latinLnBrk="0" hangingPunct="1">
        <a:lnSpc>
          <a:spcPct val="90000"/>
        </a:lnSpc>
        <a:spcBef>
          <a:spcPts val="563"/>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385763" indent="-128588" algn="l" defTabSz="514350" rtl="0" eaLnBrk="1" latinLnBrk="0" hangingPunct="1">
        <a:lnSpc>
          <a:spcPct val="90000"/>
        </a:lnSpc>
        <a:spcBef>
          <a:spcPts val="281"/>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Arial" panose="020B0604020202020204" pitchFamily="34" charset="0"/>
          <a:ea typeface="+mn-ea"/>
          <a:cs typeface="Arial" panose="020B0604020202020204" pitchFamily="34" charset="0"/>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Arial" panose="020B0604020202020204" pitchFamily="34" charset="0"/>
          <a:ea typeface="+mn-ea"/>
          <a:cs typeface="Arial" panose="020B0604020202020204" pitchFamily="34" charset="0"/>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Arial" panose="020B0604020202020204" pitchFamily="34" charset="0"/>
          <a:ea typeface="+mn-ea"/>
          <a:cs typeface="Arial" panose="020B0604020202020204" pitchFamily="34" charset="0"/>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hyperlink" Target="mailto:recruitment@nationalfootballmuseum.com" TargetMode="External"/><Relationship Id="rId1" Type="http://schemas.openxmlformats.org/officeDocument/2006/relationships/slideLayout" Target="../slideLayouts/slideLayout4.xml"/><Relationship Id="rId4" Type="http://schemas.openxmlformats.org/officeDocument/2006/relationships/hyperlink" Target="https://nationalfootballmuseum.com/jobs/"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erson and child looking at a glass case&#10;&#10;Description automatically generated">
            <a:extLst>
              <a:ext uri="{FF2B5EF4-FFF2-40B4-BE49-F238E27FC236}">
                <a16:creationId xmlns:a16="http://schemas.microsoft.com/office/drawing/2014/main" id="{30184928-600C-3FAB-D37F-782709D5810D}"/>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a:xfrm>
            <a:off x="1" y="2211437"/>
            <a:ext cx="6480305" cy="7694564"/>
          </a:xfrm>
        </p:spPr>
      </p:pic>
      <p:pic>
        <p:nvPicPr>
          <p:cNvPr id="3" name="Picture 2" descr="A green exclamation mark and a black background&#10;&#10;AI-generated content may be incorrect.">
            <a:extLst>
              <a:ext uri="{FF2B5EF4-FFF2-40B4-BE49-F238E27FC236}">
                <a16:creationId xmlns:a16="http://schemas.microsoft.com/office/drawing/2014/main" id="{0B86ADD6-E21D-779E-B625-7087FD76983A}"/>
              </a:ext>
            </a:extLst>
          </p:cNvPr>
          <p:cNvPicPr>
            <a:picLocks noChangeAspect="1"/>
          </p:cNvPicPr>
          <p:nvPr/>
        </p:nvPicPr>
        <p:blipFill>
          <a:blip r:embed="rId3"/>
          <a:stretch>
            <a:fillRect/>
          </a:stretch>
        </p:blipFill>
        <p:spPr>
          <a:xfrm>
            <a:off x="5390866" y="530039"/>
            <a:ext cx="1089440" cy="323188"/>
          </a:xfrm>
          <a:prstGeom prst="rect">
            <a:avLst/>
          </a:prstGeom>
        </p:spPr>
      </p:pic>
      <p:sp>
        <p:nvSpPr>
          <p:cNvPr id="8" name="TextBox 7">
            <a:extLst>
              <a:ext uri="{FF2B5EF4-FFF2-40B4-BE49-F238E27FC236}">
                <a16:creationId xmlns:a16="http://schemas.microsoft.com/office/drawing/2014/main" id="{62065199-C4E9-DC54-3263-D4172ACC409D}"/>
              </a:ext>
            </a:extLst>
          </p:cNvPr>
          <p:cNvSpPr txBox="1"/>
          <p:nvPr/>
        </p:nvSpPr>
        <p:spPr>
          <a:xfrm>
            <a:off x="233717" y="647282"/>
            <a:ext cx="4641945" cy="954107"/>
          </a:xfrm>
          <a:prstGeom prst="rect">
            <a:avLst/>
          </a:prstGeom>
          <a:noFill/>
        </p:spPr>
        <p:txBody>
          <a:bodyPr wrap="square">
            <a:spAutoFit/>
          </a:bodyPr>
          <a:lstStyle/>
          <a:p>
            <a:r>
              <a:rPr lang="en-GB" sz="2800" b="1" dirty="0">
                <a:solidFill>
                  <a:schemeClr val="accent2"/>
                </a:solidFill>
                <a:latin typeface="Arial" panose="020B0604020202020204" pitchFamily="34" charset="0"/>
                <a:cs typeface="Arial" panose="020B0604020202020204" pitchFamily="34" charset="0"/>
              </a:rPr>
              <a:t>Data &amp; Evaluation Lead</a:t>
            </a:r>
          </a:p>
          <a:p>
            <a:r>
              <a:rPr lang="en-GB" sz="2800" b="1" dirty="0">
                <a:solidFill>
                  <a:schemeClr val="accent2"/>
                </a:solidFill>
                <a:latin typeface="Arial" panose="020B0604020202020204" pitchFamily="34" charset="0"/>
                <a:cs typeface="Arial" panose="020B0604020202020204" pitchFamily="34" charset="0"/>
              </a:rPr>
              <a:t>  </a:t>
            </a:r>
            <a:endParaRPr lang="en-GB" dirty="0">
              <a:solidFill>
                <a:schemeClr val="accent2"/>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50045B79-4F17-A862-1721-AB43A60445A0}"/>
              </a:ext>
            </a:extLst>
          </p:cNvPr>
          <p:cNvSpPr txBox="1"/>
          <p:nvPr/>
        </p:nvSpPr>
        <p:spPr>
          <a:xfrm>
            <a:off x="233717" y="1601389"/>
            <a:ext cx="6588456" cy="646331"/>
          </a:xfrm>
          <a:prstGeom prst="rect">
            <a:avLst/>
          </a:prstGeom>
          <a:noFill/>
        </p:spPr>
        <p:txBody>
          <a:bodyPr wrap="square">
            <a:spAutoFit/>
          </a:bodyPr>
          <a:lstStyle/>
          <a:p>
            <a:endParaRPr lang="en-GB" b="1" dirty="0">
              <a:solidFill>
                <a:schemeClr val="accent2"/>
              </a:solidFill>
              <a:latin typeface="Arial" panose="020B0604020202020204" pitchFamily="34" charset="0"/>
              <a:cs typeface="Arial" panose="020B0604020202020204" pitchFamily="34" charset="0"/>
            </a:endParaRPr>
          </a:p>
          <a:p>
            <a:r>
              <a:rPr lang="en-GB" b="1" dirty="0">
                <a:solidFill>
                  <a:schemeClr val="accent2"/>
                </a:solidFill>
                <a:latin typeface="Arial" panose="020B0604020202020204" pitchFamily="34" charset="0"/>
                <a:cs typeface="Arial" panose="020B0604020202020204" pitchFamily="34" charset="0"/>
              </a:rPr>
              <a:t>Recruitment Pack</a:t>
            </a:r>
            <a:endParaRPr lang="en-GB" dirty="0">
              <a:solidFill>
                <a:schemeClr val="accent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024981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456F9D-BC75-50C2-2E23-537D9D28450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64D50D6-C94E-1845-C7EC-E397875F8DF3}"/>
              </a:ext>
            </a:extLst>
          </p:cNvPr>
          <p:cNvSpPr>
            <a:spLocks noGrp="1"/>
          </p:cNvSpPr>
          <p:nvPr>
            <p:ph type="title"/>
          </p:nvPr>
        </p:nvSpPr>
        <p:spPr>
          <a:xfrm>
            <a:off x="471486" y="1128850"/>
            <a:ext cx="5915025" cy="5375158"/>
          </a:xfrm>
        </p:spPr>
        <p:txBody>
          <a:bodyPr>
            <a:noAutofit/>
          </a:bodyPr>
          <a:lstStyle/>
          <a:p>
            <a:pPr>
              <a:lnSpc>
                <a:spcPct val="100000"/>
              </a:lnSpc>
            </a:pPr>
            <a:r>
              <a:rPr lang="en-GB" sz="1600" b="0" dirty="0"/>
              <a:t>Please submit:</a:t>
            </a:r>
            <a:br>
              <a:rPr lang="en-GB" sz="1600" b="0" dirty="0"/>
            </a:br>
            <a:br>
              <a:rPr lang="en-GB" sz="1600" b="0" dirty="0"/>
            </a:br>
            <a:r>
              <a:rPr lang="en-GB" sz="1600" b="0" dirty="0"/>
              <a:t>	1. Your CV</a:t>
            </a:r>
            <a:br>
              <a:rPr lang="en-GB" sz="1600" b="0" dirty="0"/>
            </a:br>
            <a:r>
              <a:rPr lang="en-GB" sz="1600" b="0" dirty="0"/>
              <a:t>	2. A cover letter outlining how your skills and experience 	meet the criteria </a:t>
            </a:r>
            <a:br>
              <a:rPr lang="en-GB" sz="1600" b="0" dirty="0"/>
            </a:br>
            <a:r>
              <a:rPr lang="en-GB" sz="1600" b="0" dirty="0"/>
              <a:t>	3. Your completed equal opportunities monitoring form</a:t>
            </a:r>
            <a:br>
              <a:rPr lang="en-GB" sz="1600" b="0" dirty="0"/>
            </a:br>
            <a:br>
              <a:rPr lang="en-GB" sz="1600" b="0" dirty="0"/>
            </a:br>
            <a:r>
              <a:rPr lang="en-GB" sz="1600" dirty="0"/>
              <a:t>Deadline for applications: Monday 28</a:t>
            </a:r>
            <a:r>
              <a:rPr lang="en-GB" sz="1600" baseline="30000" dirty="0"/>
              <a:t>th</a:t>
            </a:r>
            <a:r>
              <a:rPr lang="en-GB" sz="1600" dirty="0"/>
              <a:t> June 2026</a:t>
            </a:r>
            <a:br>
              <a:rPr lang="en-GB" sz="1600" b="0" dirty="0"/>
            </a:br>
            <a:br>
              <a:rPr lang="en-GB" sz="1600" b="0" dirty="0"/>
            </a:br>
            <a:r>
              <a:rPr lang="en-GB" sz="1600" b="0" dirty="0"/>
              <a:t>Submit to: </a:t>
            </a:r>
            <a:r>
              <a:rPr lang="en-GB" sz="1600" b="0" dirty="0">
                <a:solidFill>
                  <a:schemeClr val="bg1"/>
                </a:solidFill>
                <a:hlinkClick r:id="rId2">
                  <a:extLst>
                    <a:ext uri="{A12FA001-AC4F-418D-AE19-62706E023703}">
                      <ahyp:hlinkClr xmlns:ahyp="http://schemas.microsoft.com/office/drawing/2018/hyperlinkcolor" val="tx"/>
                    </a:ext>
                  </a:extLst>
                </a:hlinkClick>
              </a:rPr>
              <a:t>recruitment@nationalfootballmuseum.com</a:t>
            </a:r>
            <a:r>
              <a:rPr lang="en-GB" sz="1600" b="0" dirty="0">
                <a:solidFill>
                  <a:schemeClr val="bg1"/>
                </a:solidFill>
              </a:rPr>
              <a:t> </a:t>
            </a:r>
            <a:br>
              <a:rPr lang="en-GB" sz="1600" b="0" dirty="0"/>
            </a:br>
            <a:br>
              <a:rPr lang="en-GB" sz="1600" b="0" dirty="0"/>
            </a:br>
            <a:r>
              <a:rPr lang="en-GB" sz="1600" b="0" dirty="0"/>
              <a:t>If you require access support for your application, please contact us at </a:t>
            </a:r>
            <a:r>
              <a:rPr lang="en-GB" sz="1600" b="0" dirty="0">
                <a:solidFill>
                  <a:schemeClr val="bg1"/>
                </a:solidFill>
                <a:hlinkClick r:id="rId2">
                  <a:extLst>
                    <a:ext uri="{A12FA001-AC4F-418D-AE19-62706E023703}">
                      <ahyp:hlinkClr xmlns:ahyp="http://schemas.microsoft.com/office/drawing/2018/hyperlinkcolor" val="tx"/>
                    </a:ext>
                  </a:extLst>
                </a:hlinkClick>
              </a:rPr>
              <a:t>recruitment@nationalfootballmuseum.com</a:t>
            </a:r>
            <a:r>
              <a:rPr lang="en-GB" sz="1600" b="0" dirty="0">
                <a:solidFill>
                  <a:schemeClr val="bg1"/>
                </a:solidFill>
              </a:rPr>
              <a:t> or call 0161 605 8200.</a:t>
            </a:r>
            <a:br>
              <a:rPr lang="en-GB" sz="1600" b="0" dirty="0">
                <a:solidFill>
                  <a:schemeClr val="bg1"/>
                </a:solidFill>
              </a:rPr>
            </a:br>
            <a:br>
              <a:rPr lang="en-GB" sz="1400" b="0" dirty="0"/>
            </a:br>
            <a:r>
              <a:rPr lang="en-GB" sz="1600" b="0" dirty="0"/>
              <a:t>Please note: All applications must be made via the email above. We do not accept applications via LinkedIn. We reserve the right to close this vacancy early or re-advertise the position if a suitable candidate is not identified during the initial recruitment process.</a:t>
            </a:r>
            <a:br>
              <a:rPr lang="en-GB" sz="1400" b="0" dirty="0"/>
            </a:br>
            <a:br>
              <a:rPr lang="en-GB" sz="1600" b="0" dirty="0"/>
            </a:br>
            <a:endParaRPr lang="en-GB" sz="1600" b="0" dirty="0"/>
          </a:p>
        </p:txBody>
      </p:sp>
      <p:pic>
        <p:nvPicPr>
          <p:cNvPr id="7" name="Picture Placeholder 6" descr="A person pointing at a group of children&#10;&#10;AI-generated content may be incorrect.">
            <a:extLst>
              <a:ext uri="{FF2B5EF4-FFF2-40B4-BE49-F238E27FC236}">
                <a16:creationId xmlns:a16="http://schemas.microsoft.com/office/drawing/2014/main" id="{B2B90EA3-9073-7EE4-7906-DEBFA170EA35}"/>
              </a:ext>
            </a:extLst>
          </p:cNvPr>
          <p:cNvPicPr>
            <a:picLocks noGrp="1" noChangeAspect="1"/>
          </p:cNvPicPr>
          <p:nvPr>
            <p:ph type="pic" sz="quarter" idx="10"/>
          </p:nvPr>
        </p:nvPicPr>
        <p:blipFill>
          <a:blip r:embed="rId3"/>
          <a:srcRect t="537" r="44155" b="-1"/>
          <a:stretch>
            <a:fillRect/>
          </a:stretch>
        </p:blipFill>
        <p:spPr>
          <a:xfrm>
            <a:off x="3" y="6400800"/>
            <a:ext cx="2952052" cy="3505199"/>
          </a:xfrm>
        </p:spPr>
      </p:pic>
      <p:sp>
        <p:nvSpPr>
          <p:cNvPr id="2" name="Title 3">
            <a:extLst>
              <a:ext uri="{FF2B5EF4-FFF2-40B4-BE49-F238E27FC236}">
                <a16:creationId xmlns:a16="http://schemas.microsoft.com/office/drawing/2014/main" id="{E2D5B613-7681-01DA-9797-729787D242A3}"/>
              </a:ext>
            </a:extLst>
          </p:cNvPr>
          <p:cNvSpPr txBox="1">
            <a:spLocks/>
          </p:cNvSpPr>
          <p:nvPr/>
        </p:nvSpPr>
        <p:spPr>
          <a:xfrm>
            <a:off x="471486" y="546820"/>
            <a:ext cx="5915025" cy="907696"/>
          </a:xfrm>
          <a:prstGeom prst="rect">
            <a:avLst/>
          </a:prstGeom>
        </p:spPr>
        <p:txBody>
          <a:bodyPr vert="horz" lIns="91440" tIns="45720" rIns="91440" bIns="45720" rtlCol="0" anchor="t" anchorCtr="0">
            <a:normAutofit/>
          </a:bodyPr>
          <a:lstStyle>
            <a:lvl1pPr algn="l" defTabSz="514350" rtl="0" eaLnBrk="1" latinLnBrk="0" hangingPunct="1">
              <a:lnSpc>
                <a:spcPct val="90000"/>
              </a:lnSpc>
              <a:spcBef>
                <a:spcPct val="0"/>
              </a:spcBef>
              <a:buNone/>
              <a:defRPr sz="1800" b="1" i="0" kern="1200">
                <a:solidFill>
                  <a:schemeClr val="accent2"/>
                </a:solidFill>
                <a:latin typeface="Arial" panose="020B0604020202020204" pitchFamily="34" charset="0"/>
                <a:ea typeface="+mj-ea"/>
                <a:cs typeface="Arial" panose="020B0604020202020204" pitchFamily="34" charset="0"/>
              </a:defRPr>
            </a:lvl1pPr>
          </a:lstStyle>
          <a:p>
            <a:r>
              <a:rPr lang="en-GB" sz="2800" dirty="0"/>
              <a:t>Application Process</a:t>
            </a:r>
          </a:p>
        </p:txBody>
      </p:sp>
      <p:sp>
        <p:nvSpPr>
          <p:cNvPr id="9" name="TextBox 8">
            <a:extLst>
              <a:ext uri="{FF2B5EF4-FFF2-40B4-BE49-F238E27FC236}">
                <a16:creationId xmlns:a16="http://schemas.microsoft.com/office/drawing/2014/main" id="{DECE8773-D140-C2FB-2433-9EF88B27CD92}"/>
              </a:ext>
            </a:extLst>
          </p:cNvPr>
          <p:cNvSpPr txBox="1"/>
          <p:nvPr/>
        </p:nvSpPr>
        <p:spPr>
          <a:xfrm>
            <a:off x="3135575" y="6089571"/>
            <a:ext cx="3347112" cy="3570208"/>
          </a:xfrm>
          <a:prstGeom prst="rect">
            <a:avLst/>
          </a:prstGeom>
          <a:noFill/>
        </p:spPr>
        <p:txBody>
          <a:bodyPr wrap="square" lIns="91440" tIns="45720" rIns="91440" bIns="45720" anchor="t">
            <a:spAutoFit/>
          </a:bodyPr>
          <a:lstStyle/>
          <a:p>
            <a:r>
              <a:rPr lang="en-GB" sz="1600" dirty="0">
                <a:solidFill>
                  <a:schemeClr val="accent2"/>
                </a:solidFill>
                <a:latin typeface="Arial"/>
                <a:cs typeface="Arial"/>
              </a:rPr>
              <a:t>NFM is an equal opportunities employer, and we welcome applications from all individuals regardless of age, disability, gender, race, religion or belief, sexual orientation, or any other protected characteristic.</a:t>
            </a:r>
            <a:br>
              <a:rPr lang="en-GB" sz="1600" dirty="0">
                <a:latin typeface="Arial" panose="020B0604020202020204" pitchFamily="34" charset="0"/>
                <a:cs typeface="Arial" panose="020B0604020202020204" pitchFamily="34" charset="0"/>
              </a:rPr>
            </a:br>
            <a:br>
              <a:rPr lang="en-GB" sz="1600" dirty="0">
                <a:latin typeface="Arial" panose="020B0604020202020204" pitchFamily="34" charset="0"/>
                <a:cs typeface="Arial" panose="020B0604020202020204" pitchFamily="34" charset="0"/>
              </a:rPr>
            </a:br>
            <a:r>
              <a:rPr lang="en-GB" sz="1600" dirty="0">
                <a:solidFill>
                  <a:schemeClr val="accent2"/>
                </a:solidFill>
                <a:latin typeface="Arial"/>
                <a:cs typeface="Arial"/>
              </a:rPr>
              <a:t>Further information to support your application, our EDI Policy and Privacy Statement can be found here: </a:t>
            </a:r>
            <a:r>
              <a:rPr lang="en-GB" sz="1600" dirty="0">
                <a:solidFill>
                  <a:schemeClr val="bg1"/>
                </a:solidFill>
                <a:latin typeface="Arial"/>
                <a:cs typeface="Arial"/>
                <a:hlinkClick r:id="rId4">
                  <a:extLst>
                    <a:ext uri="{A12FA001-AC4F-418D-AE19-62706E023703}">
                      <ahyp:hlinkClr xmlns:ahyp="http://schemas.microsoft.com/office/drawing/2018/hyperlinkcolor" val="tx"/>
                    </a:ext>
                  </a:extLst>
                </a:hlinkClick>
              </a:rPr>
              <a:t>nationalfootballmuseum.com/jobs</a:t>
            </a:r>
            <a:br>
              <a:rPr lang="en-GB" sz="1600" dirty="0">
                <a:latin typeface="Arial" panose="020B0604020202020204" pitchFamily="34" charset="0"/>
                <a:cs typeface="Arial" panose="020B0604020202020204" pitchFamily="34" charset="0"/>
              </a:rPr>
            </a:br>
            <a:endParaRPr lang="en-GB" dirty="0">
              <a:solidFill>
                <a:schemeClr val="accent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065924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E42A5D-9FC6-9B4E-BA73-042D86407C8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60A4DF5-2201-E2B0-3CE5-6CC781F717B2}"/>
              </a:ext>
            </a:extLst>
          </p:cNvPr>
          <p:cNvSpPr>
            <a:spLocks noGrp="1"/>
          </p:cNvSpPr>
          <p:nvPr>
            <p:ph type="title"/>
          </p:nvPr>
        </p:nvSpPr>
        <p:spPr>
          <a:xfrm>
            <a:off x="336287" y="479412"/>
            <a:ext cx="6102613" cy="581701"/>
          </a:xfrm>
        </p:spPr>
        <p:txBody>
          <a:bodyPr>
            <a:normAutofit/>
          </a:bodyPr>
          <a:lstStyle/>
          <a:p>
            <a:r>
              <a:rPr lang="en-GB" sz="2800" dirty="0"/>
              <a:t>Contents</a:t>
            </a:r>
          </a:p>
        </p:txBody>
      </p:sp>
      <p:sp>
        <p:nvSpPr>
          <p:cNvPr id="2" name="Text Placeholder 3">
            <a:extLst>
              <a:ext uri="{FF2B5EF4-FFF2-40B4-BE49-F238E27FC236}">
                <a16:creationId xmlns:a16="http://schemas.microsoft.com/office/drawing/2014/main" id="{C9005DBD-436E-2D87-0597-FD48D0C67113}"/>
              </a:ext>
            </a:extLst>
          </p:cNvPr>
          <p:cNvSpPr txBox="1">
            <a:spLocks/>
          </p:cNvSpPr>
          <p:nvPr/>
        </p:nvSpPr>
        <p:spPr>
          <a:xfrm>
            <a:off x="336287" y="1424519"/>
            <a:ext cx="5915025" cy="1542197"/>
          </a:xfrm>
          <a:prstGeom prst="rect">
            <a:avLst/>
          </a:prstGeom>
        </p:spPr>
        <p:txBody>
          <a:bodyPr>
            <a:normAutofit/>
          </a:bodyPr>
          <a:lstStyle>
            <a:lvl1pPr marL="128588" indent="-128588" algn="l" defTabSz="514350" rtl="0" eaLnBrk="1" latinLnBrk="0" hangingPunct="1">
              <a:lnSpc>
                <a:spcPct val="90000"/>
              </a:lnSpc>
              <a:spcBef>
                <a:spcPts val="563"/>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385763" indent="-128588" algn="l" defTabSz="514350" rtl="0" eaLnBrk="1" latinLnBrk="0" hangingPunct="1">
              <a:lnSpc>
                <a:spcPct val="90000"/>
              </a:lnSpc>
              <a:spcBef>
                <a:spcPts val="281"/>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Arial" panose="020B0604020202020204" pitchFamily="34" charset="0"/>
                <a:ea typeface="+mn-ea"/>
                <a:cs typeface="Arial" panose="020B0604020202020204" pitchFamily="34" charset="0"/>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Arial" panose="020B0604020202020204" pitchFamily="34" charset="0"/>
                <a:ea typeface="+mn-ea"/>
                <a:cs typeface="Arial" panose="020B0604020202020204" pitchFamily="34" charset="0"/>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Arial" panose="020B0604020202020204" pitchFamily="34" charset="0"/>
                <a:ea typeface="+mn-ea"/>
                <a:cs typeface="Arial" panose="020B0604020202020204" pitchFamily="34" charset="0"/>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10000"/>
              </a:lnSpc>
              <a:buFont typeface="Arial" panose="020B0604020202020204" pitchFamily="34" charset="0"/>
              <a:buNone/>
            </a:pPr>
            <a:r>
              <a:rPr lang="en-GB" dirty="0">
                <a:solidFill>
                  <a:schemeClr val="bg1"/>
                </a:solidFill>
              </a:rPr>
              <a:t>1. Football Matters</a:t>
            </a:r>
          </a:p>
          <a:p>
            <a:pPr marL="0" indent="0">
              <a:lnSpc>
                <a:spcPct val="110000"/>
              </a:lnSpc>
              <a:buFont typeface="Arial" panose="020B0604020202020204" pitchFamily="34" charset="0"/>
              <a:buNone/>
            </a:pPr>
            <a:r>
              <a:rPr lang="en-GB" dirty="0">
                <a:solidFill>
                  <a:schemeClr val="bg1"/>
                </a:solidFill>
              </a:rPr>
              <a:t>2. Who would this role suit?</a:t>
            </a:r>
          </a:p>
          <a:p>
            <a:pPr marL="0" indent="0">
              <a:lnSpc>
                <a:spcPct val="110000"/>
              </a:lnSpc>
              <a:buFont typeface="Arial" panose="020B0604020202020204" pitchFamily="34" charset="0"/>
              <a:buNone/>
            </a:pPr>
            <a:r>
              <a:rPr lang="en-GB" dirty="0">
                <a:solidFill>
                  <a:schemeClr val="bg1"/>
                </a:solidFill>
              </a:rPr>
              <a:t>3. Job description</a:t>
            </a:r>
          </a:p>
          <a:p>
            <a:pPr marL="0" indent="0">
              <a:lnSpc>
                <a:spcPct val="110000"/>
              </a:lnSpc>
              <a:buFont typeface="Arial" panose="020B0604020202020204" pitchFamily="34" charset="0"/>
              <a:buNone/>
            </a:pPr>
            <a:r>
              <a:rPr lang="en-GB" dirty="0">
                <a:solidFill>
                  <a:schemeClr val="bg1"/>
                </a:solidFill>
              </a:rPr>
              <a:t>4. Application process</a:t>
            </a:r>
          </a:p>
          <a:p>
            <a:endParaRPr lang="en-GB" dirty="0"/>
          </a:p>
        </p:txBody>
      </p:sp>
      <p:pic>
        <p:nvPicPr>
          <p:cNvPr id="20" name="Picture Placeholder 19" descr="A building with a triangular roof and a city skyline&#10;&#10;AI-generated content may be incorrect.">
            <a:extLst>
              <a:ext uri="{FF2B5EF4-FFF2-40B4-BE49-F238E27FC236}">
                <a16:creationId xmlns:a16="http://schemas.microsoft.com/office/drawing/2014/main" id="{95E99814-5C9A-E58E-2558-BAB62024E04D}"/>
              </a:ext>
            </a:extLst>
          </p:cNvPr>
          <p:cNvPicPr>
            <a:picLocks noGrp="1" noChangeAspect="1"/>
          </p:cNvPicPr>
          <p:nvPr>
            <p:ph type="pic" sz="quarter" idx="10"/>
          </p:nvPr>
        </p:nvPicPr>
        <p:blipFill>
          <a:blip r:embed="rId2"/>
          <a:srcRect l="37860" r="14766"/>
          <a:stretch>
            <a:fillRect/>
          </a:stretch>
        </p:blipFill>
        <p:spPr>
          <a:xfrm>
            <a:off x="1" y="3289109"/>
            <a:ext cx="5572697" cy="6616891"/>
          </a:xfrm>
        </p:spPr>
      </p:pic>
    </p:spTree>
    <p:extLst>
      <p:ext uri="{BB962C8B-B14F-4D97-AF65-F5344CB8AC3E}">
        <p14:creationId xmlns:p14="http://schemas.microsoft.com/office/powerpoint/2010/main" val="20758196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D8BD88FA-6BA4-6BF1-AB0B-93B0199B2237}"/>
              </a:ext>
            </a:extLst>
          </p:cNvPr>
          <p:cNvSpPr>
            <a:spLocks noGrp="1"/>
          </p:cNvSpPr>
          <p:nvPr>
            <p:ph type="title"/>
          </p:nvPr>
        </p:nvSpPr>
        <p:spPr>
          <a:xfrm>
            <a:off x="471486" y="377279"/>
            <a:ext cx="5915025" cy="907696"/>
          </a:xfrm>
        </p:spPr>
        <p:txBody>
          <a:bodyPr/>
          <a:lstStyle/>
          <a:p>
            <a:r>
              <a:rPr lang="en-GB" dirty="0"/>
              <a:t>Football Matters</a:t>
            </a:r>
          </a:p>
        </p:txBody>
      </p:sp>
      <p:sp>
        <p:nvSpPr>
          <p:cNvPr id="5" name="TextBox 4">
            <a:extLst>
              <a:ext uri="{FF2B5EF4-FFF2-40B4-BE49-F238E27FC236}">
                <a16:creationId xmlns:a16="http://schemas.microsoft.com/office/drawing/2014/main" id="{B7285D55-8FD9-8446-59AD-E2EE574FB649}"/>
              </a:ext>
            </a:extLst>
          </p:cNvPr>
          <p:cNvSpPr txBox="1"/>
          <p:nvPr/>
        </p:nvSpPr>
        <p:spPr>
          <a:xfrm>
            <a:off x="471486" y="1249777"/>
            <a:ext cx="5915024" cy="2523768"/>
          </a:xfrm>
          <a:prstGeom prst="rect">
            <a:avLst/>
          </a:prstGeom>
          <a:noFill/>
        </p:spPr>
        <p:txBody>
          <a:bodyPr wrap="square">
            <a:spAutoFit/>
          </a:bodyPr>
          <a:lstStyle/>
          <a:p>
            <a:r>
              <a:rPr lang="en-GB" sz="1200" dirty="0">
                <a:solidFill>
                  <a:schemeClr val="accent2"/>
                </a:solidFill>
                <a:latin typeface="Arial" panose="020B0604020202020204" pitchFamily="34" charset="0"/>
                <a:cs typeface="Arial" panose="020B0604020202020204" pitchFamily="34" charset="0"/>
              </a:rPr>
              <a:t>Football is important. As a game, yes. But more so in its role in society. Football is a part of so much of people's lives. It creates impact, for the better. It represents positivity, when there’s so much negativity. It disrupts, when change is needed. It evokes and prompts emotions like nothing else. Its creativity is why it’s rightly known as The Beautiful Game.</a:t>
            </a:r>
            <a:br>
              <a:rPr lang="en-GB" sz="1200" dirty="0">
                <a:solidFill>
                  <a:schemeClr val="accent2"/>
                </a:solidFill>
                <a:latin typeface="Arial" panose="020B0604020202020204" pitchFamily="34" charset="0"/>
                <a:cs typeface="Arial" panose="020B0604020202020204" pitchFamily="34" charset="0"/>
              </a:rPr>
            </a:br>
            <a:endParaRPr lang="en-GB" sz="1200" dirty="0">
              <a:solidFill>
                <a:schemeClr val="accent2"/>
              </a:solidFill>
              <a:latin typeface="Arial" panose="020B0604020202020204" pitchFamily="34" charset="0"/>
              <a:cs typeface="Arial" panose="020B0604020202020204" pitchFamily="34" charset="0"/>
            </a:endParaRPr>
          </a:p>
          <a:p>
            <a:r>
              <a:rPr lang="en-GB" sz="1400" b="1" dirty="0">
                <a:solidFill>
                  <a:schemeClr val="bg1"/>
                </a:solidFill>
                <a:latin typeface="Arial" panose="020B0604020202020204" pitchFamily="34" charset="0"/>
                <a:cs typeface="Arial" panose="020B0604020202020204" pitchFamily="34" charset="0"/>
              </a:rPr>
              <a:t>Our Purpose</a:t>
            </a:r>
          </a:p>
          <a:p>
            <a:endParaRPr lang="en-GB" sz="1200" b="1" dirty="0">
              <a:solidFill>
                <a:schemeClr val="bg1"/>
              </a:solidFill>
              <a:latin typeface="Arial" panose="020B0604020202020204" pitchFamily="34" charset="0"/>
              <a:cs typeface="Arial" panose="020B0604020202020204" pitchFamily="34" charset="0"/>
            </a:endParaRPr>
          </a:p>
          <a:p>
            <a:r>
              <a:rPr lang="en-GB" sz="1200" dirty="0">
                <a:solidFill>
                  <a:schemeClr val="accent2"/>
                </a:solidFill>
                <a:latin typeface="Arial" panose="020B0604020202020204" pitchFamily="34" charset="0"/>
                <a:cs typeface="Arial" panose="020B0604020202020204" pitchFamily="34" charset="0"/>
              </a:rPr>
              <a:t>England’s National Football Museum (NFM) exists to house and harness the power of football, to share stories that influence, to showcase culture and involve and motivate people to creatively engage. It’s the place to experience football in all its glory, and the place to experience why football matters.</a:t>
            </a:r>
          </a:p>
          <a:p>
            <a:endParaRPr lang="en-GB" sz="1200" dirty="0">
              <a:solidFill>
                <a:schemeClr val="accent2"/>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97B7C06C-D395-75D0-D22C-93452E115587}"/>
              </a:ext>
            </a:extLst>
          </p:cNvPr>
          <p:cNvSpPr txBox="1"/>
          <p:nvPr/>
        </p:nvSpPr>
        <p:spPr>
          <a:xfrm>
            <a:off x="471486" y="3680612"/>
            <a:ext cx="5915024" cy="323165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Our Values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Celebrating: </a:t>
            </a:r>
            <a:r>
              <a:rPr kumimoji="0" lang="en-GB" sz="1200" b="1" i="0" u="none" strike="noStrike" kern="1200" cap="none" spc="0" normalizeH="0" baseline="0" noProof="0" dirty="0">
                <a:ln>
                  <a:noFill/>
                </a:ln>
                <a:solidFill>
                  <a:srgbClr val="ABFF00"/>
                </a:solidFill>
                <a:effectLst/>
                <a:uLnTx/>
                <a:uFillTx/>
                <a:latin typeface="Arial" panose="020B0604020202020204" pitchFamily="34" charset="0"/>
                <a:ea typeface="+mn-ea"/>
                <a:cs typeface="Arial" panose="020B0604020202020204" pitchFamily="34" charset="0"/>
              </a:rPr>
              <a:t>Football is incredible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ABFF00"/>
                </a:solidFill>
                <a:effectLst/>
                <a:uLnTx/>
                <a:uFillTx/>
                <a:latin typeface="Arial" panose="020B0604020202020204" pitchFamily="34" charset="0"/>
                <a:ea typeface="+mn-ea"/>
                <a:cs typeface="Arial" panose="020B0604020202020204" pitchFamily="34" charset="0"/>
              </a:rPr>
              <a:t>Football is known all over the world, and we have the honour to host so much of what makes it amazing. We are ambitious for our visitor experience and are proud of how positive people feel when they visit us.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ABFF00"/>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Unifying: </a:t>
            </a:r>
            <a:r>
              <a:rPr kumimoji="0" lang="en-GB" sz="1200" b="1" i="0" u="none" strike="noStrike" kern="1200" cap="none" spc="0" normalizeH="0" baseline="0" noProof="0" dirty="0">
                <a:ln>
                  <a:noFill/>
                </a:ln>
                <a:solidFill>
                  <a:srgbClr val="ABFF00"/>
                </a:solidFill>
                <a:effectLst/>
                <a:uLnTx/>
                <a:uFillTx/>
                <a:latin typeface="Arial" panose="020B0604020202020204" pitchFamily="34" charset="0"/>
                <a:ea typeface="+mn-ea"/>
                <a:cs typeface="Arial" panose="020B0604020202020204" pitchFamily="34" charset="0"/>
              </a:rPr>
              <a:t>Football brings people together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ABFF00"/>
                </a:solidFill>
                <a:effectLst/>
                <a:uLnTx/>
                <a:uFillTx/>
                <a:latin typeface="Arial" panose="020B0604020202020204" pitchFamily="34" charset="0"/>
                <a:ea typeface="+mn-ea"/>
                <a:cs typeface="Arial" panose="020B0604020202020204" pitchFamily="34" charset="0"/>
              </a:rPr>
              <a:t>In the passion for their team, for players they love, for the emotions of joy and heartbreak that football evokes, we tell the powerful story of this unification. At NFM, we provide a space where everyone can experience why Football Matters.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ABFF00"/>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Exploring: </a:t>
            </a:r>
            <a:r>
              <a:rPr kumimoji="0" lang="en-GB" sz="1200" b="1" i="0" u="none" strike="noStrike" kern="1200" cap="none" spc="0" normalizeH="0" baseline="0" noProof="0" dirty="0">
                <a:ln>
                  <a:noFill/>
                </a:ln>
                <a:solidFill>
                  <a:srgbClr val="ABFF00"/>
                </a:solidFill>
                <a:effectLst/>
                <a:uLnTx/>
                <a:uFillTx/>
                <a:latin typeface="Arial" panose="020B0604020202020204" pitchFamily="34" charset="0"/>
                <a:ea typeface="+mn-ea"/>
                <a:cs typeface="Arial" panose="020B0604020202020204" pitchFamily="34" charset="0"/>
              </a:rPr>
              <a:t>Football has so much to offer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ABFF00"/>
                </a:solidFill>
                <a:effectLst/>
                <a:uLnTx/>
                <a:uFillTx/>
                <a:latin typeface="Arial" panose="020B0604020202020204" pitchFamily="34" charset="0"/>
                <a:ea typeface="+mn-ea"/>
                <a:cs typeface="Arial" panose="020B0604020202020204" pitchFamily="34" charset="0"/>
              </a:rPr>
              <a:t>Football is good, bad and ugly at times. NFM allows people new to the game to understand it’s impact. And NFM shows people who have loved the game for years that there’s always something new for them to discover.</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ABFF00"/>
              </a:solidFill>
              <a:effectLst/>
              <a:uLnTx/>
              <a:uFillTx/>
              <a:latin typeface="Arial" panose="020B0604020202020204" pitchFamily="34" charset="0"/>
              <a:ea typeface="+mn-ea"/>
              <a:cs typeface="Arial" panose="020B0604020202020204" pitchFamily="34" charset="0"/>
            </a:endParaRPr>
          </a:p>
        </p:txBody>
      </p:sp>
      <p:sp>
        <p:nvSpPr>
          <p:cNvPr id="13" name="TextBox 12">
            <a:extLst>
              <a:ext uri="{FF2B5EF4-FFF2-40B4-BE49-F238E27FC236}">
                <a16:creationId xmlns:a16="http://schemas.microsoft.com/office/drawing/2014/main" id="{E0D01349-A20C-9314-F711-400E752D6DF3}"/>
              </a:ext>
            </a:extLst>
          </p:cNvPr>
          <p:cNvSpPr txBox="1"/>
          <p:nvPr/>
        </p:nvSpPr>
        <p:spPr>
          <a:xfrm>
            <a:off x="471486" y="6819332"/>
            <a:ext cx="3432412" cy="249299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Evolving: </a:t>
            </a:r>
            <a:r>
              <a:rPr kumimoji="0" lang="en-GB" sz="1200" b="1" i="0" u="none" strike="noStrike" kern="1200" cap="none" spc="0" normalizeH="0" baseline="0" noProof="0" dirty="0">
                <a:ln>
                  <a:noFill/>
                </a:ln>
                <a:solidFill>
                  <a:srgbClr val="ABFF00"/>
                </a:solidFill>
                <a:effectLst/>
                <a:uLnTx/>
                <a:uFillTx/>
                <a:latin typeface="Arial" panose="020B0604020202020204" pitchFamily="34" charset="0"/>
                <a:ea typeface="+mn-ea"/>
                <a:cs typeface="Arial" panose="020B0604020202020204" pitchFamily="34" charset="0"/>
              </a:rPr>
              <a:t>Football disrupts to positively make change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ABFF00"/>
                </a:solidFill>
                <a:effectLst/>
                <a:uLnTx/>
                <a:uFillTx/>
                <a:latin typeface="Arial" panose="020B0604020202020204" pitchFamily="34" charset="0"/>
                <a:ea typeface="+mn-ea"/>
                <a:cs typeface="Arial" panose="020B0604020202020204" pitchFamily="34" charset="0"/>
              </a:rPr>
              <a:t>Football transcends boundaries and represents the societal changes occurring every day. NFM is proud to be representative, taking action to drive inclusivity and diversity.</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ABFF00"/>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Enjoying: </a:t>
            </a:r>
            <a:r>
              <a:rPr kumimoji="0" lang="en-GB" sz="1200" b="1" i="0" u="none" strike="noStrike" kern="1200" cap="none" spc="0" normalizeH="0" baseline="0" noProof="0" dirty="0">
                <a:ln>
                  <a:noFill/>
                </a:ln>
                <a:solidFill>
                  <a:srgbClr val="ABFF00"/>
                </a:solidFill>
                <a:effectLst/>
                <a:uLnTx/>
                <a:uFillTx/>
                <a:latin typeface="Arial" panose="020B0604020202020204" pitchFamily="34" charset="0"/>
                <a:ea typeface="+mn-ea"/>
                <a:cs typeface="Arial" panose="020B0604020202020204" pitchFamily="34" charset="0"/>
              </a:rPr>
              <a:t>Football is fun.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ABFF00"/>
                </a:solidFill>
                <a:effectLst/>
                <a:uLnTx/>
                <a:uFillTx/>
                <a:latin typeface="Arial" panose="020B0604020202020204" pitchFamily="34" charset="0"/>
                <a:ea typeface="+mn-ea"/>
                <a:cs typeface="Arial" panose="020B0604020202020204" pitchFamily="34" charset="0"/>
              </a:rPr>
              <a:t>NFM harnesses the fun of the game in its amazing visitor experience. People take part in our creative experience, and they are happy because they are involved. And happiness is a beautiful thing.</a:t>
            </a:r>
          </a:p>
        </p:txBody>
      </p:sp>
    </p:spTree>
    <p:extLst>
      <p:ext uri="{BB962C8B-B14F-4D97-AF65-F5344CB8AC3E}">
        <p14:creationId xmlns:p14="http://schemas.microsoft.com/office/powerpoint/2010/main" val="24478494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tall building with a blue sky&#10;&#10;AI-generated content may be incorrect.">
            <a:extLst>
              <a:ext uri="{FF2B5EF4-FFF2-40B4-BE49-F238E27FC236}">
                <a16:creationId xmlns:a16="http://schemas.microsoft.com/office/drawing/2014/main" id="{86523EE7-ADF3-0DA8-1630-854A6549B7AB}"/>
              </a:ext>
            </a:extLst>
          </p:cNvPr>
          <p:cNvPicPr>
            <a:picLocks noChangeAspect="1"/>
          </p:cNvPicPr>
          <p:nvPr/>
        </p:nvPicPr>
        <p:blipFill>
          <a:blip r:embed="rId2"/>
          <a:srcRect t="3657"/>
          <a:stretch>
            <a:fillRect/>
          </a:stretch>
        </p:blipFill>
        <p:spPr>
          <a:xfrm>
            <a:off x="0" y="0"/>
            <a:ext cx="6858000" cy="9906000"/>
          </a:xfrm>
          <a:prstGeom prst="rect">
            <a:avLst/>
          </a:prstGeom>
        </p:spPr>
      </p:pic>
    </p:spTree>
    <p:extLst>
      <p:ext uri="{BB962C8B-B14F-4D97-AF65-F5344CB8AC3E}">
        <p14:creationId xmlns:p14="http://schemas.microsoft.com/office/powerpoint/2010/main" val="22908114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E80E2F3-6751-87E3-E0B2-CEB107B0D559}"/>
              </a:ext>
            </a:extLst>
          </p:cNvPr>
          <p:cNvSpPr>
            <a:spLocks noGrp="1"/>
          </p:cNvSpPr>
          <p:nvPr>
            <p:ph type="title"/>
          </p:nvPr>
        </p:nvSpPr>
        <p:spPr>
          <a:xfrm>
            <a:off x="471486" y="377279"/>
            <a:ext cx="5915025" cy="907696"/>
          </a:xfrm>
        </p:spPr>
        <p:txBody>
          <a:bodyPr/>
          <a:lstStyle/>
          <a:p>
            <a:r>
              <a:rPr lang="en-GB" dirty="0"/>
              <a:t>Who would this role suit?</a:t>
            </a:r>
          </a:p>
        </p:txBody>
      </p:sp>
      <p:sp>
        <p:nvSpPr>
          <p:cNvPr id="5" name="Text Placeholder 4">
            <a:extLst>
              <a:ext uri="{FF2B5EF4-FFF2-40B4-BE49-F238E27FC236}">
                <a16:creationId xmlns:a16="http://schemas.microsoft.com/office/drawing/2014/main" id="{87F858C4-B59D-381F-91FE-D5FE581498C0}"/>
              </a:ext>
            </a:extLst>
          </p:cNvPr>
          <p:cNvSpPr>
            <a:spLocks noGrp="1"/>
          </p:cNvSpPr>
          <p:nvPr>
            <p:ph type="body" sz="half" idx="2"/>
          </p:nvPr>
        </p:nvSpPr>
        <p:spPr>
          <a:xfrm>
            <a:off x="471486" y="1284373"/>
            <a:ext cx="6038497" cy="5403030"/>
          </a:xfrm>
        </p:spPr>
        <p:txBody>
          <a:bodyPr vert="horz" lIns="91440" tIns="45720" rIns="91440" bIns="45720" rtlCol="0" anchor="t">
            <a:noAutofit/>
          </a:bodyPr>
          <a:lstStyle/>
          <a:p>
            <a:pPr marL="0" indent="0">
              <a:buNone/>
            </a:pPr>
            <a:r>
              <a:rPr lang="en-GB" dirty="0"/>
              <a:t>This newly created role will lead the collection, management, analysis and evaluation of data, supporting data-informed, evidence-based decision making across the museum.</a:t>
            </a:r>
          </a:p>
          <a:p>
            <a:pPr marL="0" lvl="0" indent="0">
              <a:buNone/>
            </a:pPr>
            <a:r>
              <a:rPr lang="en-GB" dirty="0"/>
              <a:t>Reporting to the Director of Finance and Resources the post holder will create clear and engaging data visualisations and insight reports that support strategic and operational decision making. They will also act as the museum’s lead for CRM administration, development and data quality.</a:t>
            </a:r>
          </a:p>
          <a:p>
            <a:pPr marL="0" indent="0">
              <a:buNone/>
            </a:pPr>
            <a:r>
              <a:rPr lang="en-GB" dirty="0"/>
              <a:t>The role requires strong skills in data visualisation, including dashboard, charts and insight summaries along with experience using tools such as Power BI or advanced Excel to analyse and present data. It would suit someone who is analytical, collaborative and confident in turning data into meaningful insight and practical recommendations.</a:t>
            </a:r>
          </a:p>
          <a:p>
            <a:pPr marL="0" lvl="0" indent="0">
              <a:buNone/>
            </a:pPr>
            <a:endParaRPr lang="en-GB" dirty="0"/>
          </a:p>
          <a:p>
            <a:pPr marL="0" lvl="0" indent="0">
              <a:buNone/>
            </a:pPr>
            <a:endParaRPr lang="en-GB" dirty="0"/>
          </a:p>
          <a:p>
            <a:pPr marL="0" lvl="0" indent="0">
              <a:buNone/>
            </a:pPr>
            <a:endParaRPr lang="en-GB" dirty="0"/>
          </a:p>
          <a:p>
            <a:pPr marL="0" indent="0">
              <a:buNone/>
            </a:pPr>
            <a:endParaRPr lang="en-GB" sz="1600" dirty="0"/>
          </a:p>
          <a:p>
            <a:pPr marL="0" indent="0">
              <a:buNone/>
            </a:pPr>
            <a:endParaRPr lang="en-GB" dirty="0"/>
          </a:p>
        </p:txBody>
      </p:sp>
      <p:sp>
        <p:nvSpPr>
          <p:cNvPr id="6" name="Text Placeholder 4">
            <a:extLst>
              <a:ext uri="{FF2B5EF4-FFF2-40B4-BE49-F238E27FC236}">
                <a16:creationId xmlns:a16="http://schemas.microsoft.com/office/drawing/2014/main" id="{BB989726-ED84-0FC3-3739-FD88FD344CA7}"/>
              </a:ext>
            </a:extLst>
          </p:cNvPr>
          <p:cNvSpPr txBox="1">
            <a:spLocks/>
          </p:cNvSpPr>
          <p:nvPr/>
        </p:nvSpPr>
        <p:spPr>
          <a:xfrm>
            <a:off x="2998596" y="6687403"/>
            <a:ext cx="3511387" cy="4570294"/>
          </a:xfrm>
          <a:prstGeom prst="rect">
            <a:avLst/>
          </a:prstGeom>
        </p:spPr>
        <p:txBody>
          <a:bodyPr vert="horz" lIns="91440" tIns="45720" rIns="91440" bIns="45720" rtlCol="0">
            <a:normAutofit/>
          </a:bodyPr>
          <a:lstStyle>
            <a:lvl1pPr marL="128588" indent="-128588" algn="l" defTabSz="514350" rtl="0" eaLnBrk="1" latinLnBrk="0" hangingPunct="1">
              <a:lnSpc>
                <a:spcPct val="90000"/>
              </a:lnSpc>
              <a:spcBef>
                <a:spcPts val="563"/>
              </a:spcBef>
              <a:buFont typeface="Arial" panose="020B0604020202020204" pitchFamily="34" charset="0"/>
              <a:buChar char="•"/>
              <a:defRPr sz="1800" kern="1200">
                <a:solidFill>
                  <a:schemeClr val="accent2"/>
                </a:solidFill>
                <a:latin typeface="Arial" panose="020B0604020202020204" pitchFamily="34" charset="0"/>
                <a:ea typeface="+mn-ea"/>
                <a:cs typeface="Arial" panose="020B0604020202020204" pitchFamily="34" charset="0"/>
              </a:defRPr>
            </a:lvl1pPr>
            <a:lvl2pPr marL="385763" indent="-128588" algn="l" defTabSz="514350" rtl="0" eaLnBrk="1" latinLnBrk="0" hangingPunct="1">
              <a:lnSpc>
                <a:spcPct val="90000"/>
              </a:lnSpc>
              <a:spcBef>
                <a:spcPts val="281"/>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Arial" panose="020B0604020202020204" pitchFamily="34" charset="0"/>
                <a:ea typeface="+mn-ea"/>
                <a:cs typeface="Arial" panose="020B0604020202020204" pitchFamily="34" charset="0"/>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Arial" panose="020B0604020202020204" pitchFamily="34" charset="0"/>
                <a:ea typeface="+mn-ea"/>
                <a:cs typeface="Arial" panose="020B0604020202020204" pitchFamily="34" charset="0"/>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Arial" panose="020B0604020202020204" pitchFamily="34" charset="0"/>
                <a:ea typeface="+mn-ea"/>
                <a:cs typeface="Arial" panose="020B0604020202020204" pitchFamily="34" charset="0"/>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buFont typeface="Arial" panose="020B0604020202020204" pitchFamily="34" charset="0"/>
              <a:buNone/>
            </a:pPr>
            <a:endParaRPr lang="en-GB" dirty="0"/>
          </a:p>
        </p:txBody>
      </p:sp>
      <p:sp>
        <p:nvSpPr>
          <p:cNvPr id="7" name="Text Placeholder 4">
            <a:extLst>
              <a:ext uri="{FF2B5EF4-FFF2-40B4-BE49-F238E27FC236}">
                <a16:creationId xmlns:a16="http://schemas.microsoft.com/office/drawing/2014/main" id="{61951D54-E41E-3539-1932-72C89E89EC0A}"/>
              </a:ext>
            </a:extLst>
          </p:cNvPr>
          <p:cNvSpPr txBox="1">
            <a:spLocks/>
          </p:cNvSpPr>
          <p:nvPr/>
        </p:nvSpPr>
        <p:spPr>
          <a:xfrm>
            <a:off x="2875124" y="6131232"/>
            <a:ext cx="3511387" cy="2841318"/>
          </a:xfrm>
          <a:prstGeom prst="rect">
            <a:avLst/>
          </a:prstGeom>
        </p:spPr>
        <p:txBody>
          <a:bodyPr vert="horz" lIns="91440" tIns="45720" rIns="91440" bIns="45720" rtlCol="0" anchor="t">
            <a:normAutofit fontScale="25000" lnSpcReduction="20000"/>
          </a:bodyPr>
          <a:lstStyle>
            <a:lvl1pPr marL="128588" indent="-128588" algn="l" defTabSz="514350" rtl="0" eaLnBrk="1" latinLnBrk="0" hangingPunct="1">
              <a:lnSpc>
                <a:spcPct val="90000"/>
              </a:lnSpc>
              <a:spcBef>
                <a:spcPts val="563"/>
              </a:spcBef>
              <a:buFont typeface="Arial" panose="020B0604020202020204" pitchFamily="34" charset="0"/>
              <a:buChar char="•"/>
              <a:defRPr sz="1800" kern="1200">
                <a:solidFill>
                  <a:schemeClr val="accent2"/>
                </a:solidFill>
                <a:latin typeface="Arial" panose="020B0604020202020204" pitchFamily="34" charset="0"/>
                <a:ea typeface="+mn-ea"/>
                <a:cs typeface="Arial" panose="020B0604020202020204" pitchFamily="34" charset="0"/>
              </a:defRPr>
            </a:lvl1pPr>
            <a:lvl2pPr marL="385763" indent="-128588" algn="l" defTabSz="514350" rtl="0" eaLnBrk="1" latinLnBrk="0" hangingPunct="1">
              <a:lnSpc>
                <a:spcPct val="90000"/>
              </a:lnSpc>
              <a:spcBef>
                <a:spcPts val="281"/>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Arial" panose="020B0604020202020204" pitchFamily="34" charset="0"/>
                <a:ea typeface="+mn-ea"/>
                <a:cs typeface="Arial" panose="020B0604020202020204" pitchFamily="34" charset="0"/>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Arial" panose="020B0604020202020204" pitchFamily="34" charset="0"/>
                <a:ea typeface="+mn-ea"/>
                <a:cs typeface="Arial" panose="020B0604020202020204" pitchFamily="34" charset="0"/>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Arial" panose="020B0604020202020204" pitchFamily="34" charset="0"/>
                <a:ea typeface="+mn-ea"/>
                <a:cs typeface="Arial" panose="020B0604020202020204" pitchFamily="34" charset="0"/>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20000"/>
              </a:lnSpc>
              <a:buNone/>
            </a:pPr>
            <a:r>
              <a:rPr lang="en-GB" sz="6400" b="1" dirty="0"/>
              <a:t>We offer:</a:t>
            </a:r>
          </a:p>
          <a:p>
            <a:pPr marL="128270" indent="-128270">
              <a:lnSpc>
                <a:spcPct val="120000"/>
              </a:lnSpc>
            </a:pPr>
            <a:r>
              <a:rPr lang="en-GB" sz="6400" dirty="0"/>
              <a:t>Competitive and sector-benchmarked salary</a:t>
            </a:r>
          </a:p>
          <a:p>
            <a:pPr marL="128270" indent="-128270">
              <a:lnSpc>
                <a:spcPct val="120000"/>
              </a:lnSpc>
            </a:pPr>
            <a:r>
              <a:rPr lang="en-GB" sz="6400" dirty="0"/>
              <a:t>Hybrid working policy with a minimum three days a week in the museum in Manchester</a:t>
            </a:r>
          </a:p>
          <a:p>
            <a:pPr marL="128270" indent="-128270">
              <a:lnSpc>
                <a:spcPct val="120000"/>
              </a:lnSpc>
            </a:pPr>
            <a:r>
              <a:rPr lang="en-GB" sz="6400" dirty="0"/>
              <a:t>25 days annual leave plus Bank Holidays</a:t>
            </a:r>
          </a:p>
          <a:p>
            <a:pPr marL="128270" indent="-128270">
              <a:lnSpc>
                <a:spcPct val="120000"/>
              </a:lnSpc>
            </a:pPr>
            <a:r>
              <a:rPr lang="en-GB" sz="6400" dirty="0"/>
              <a:t>Medicash, Employee Assistance Programme, life assurance, cycle to work and regular wellbeing activities.</a:t>
            </a:r>
          </a:p>
          <a:p>
            <a:pPr marL="0" indent="0">
              <a:buFont typeface="Arial" panose="020B0604020202020204" pitchFamily="34" charset="0"/>
              <a:buNone/>
            </a:pPr>
            <a:endParaRPr lang="en-GB" dirty="0"/>
          </a:p>
        </p:txBody>
      </p:sp>
    </p:spTree>
    <p:extLst>
      <p:ext uri="{BB962C8B-B14F-4D97-AF65-F5344CB8AC3E}">
        <p14:creationId xmlns:p14="http://schemas.microsoft.com/office/powerpoint/2010/main" val="12151792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CD5FD-AD2A-7EB9-6A59-88756EA20B8F}"/>
              </a:ext>
            </a:extLst>
          </p:cNvPr>
          <p:cNvSpPr>
            <a:spLocks noGrp="1"/>
          </p:cNvSpPr>
          <p:nvPr>
            <p:ph type="title"/>
          </p:nvPr>
        </p:nvSpPr>
        <p:spPr>
          <a:xfrm>
            <a:off x="470594" y="460408"/>
            <a:ext cx="5916812" cy="836129"/>
          </a:xfrm>
        </p:spPr>
        <p:txBody>
          <a:bodyPr>
            <a:normAutofit fontScale="90000"/>
          </a:bodyPr>
          <a:lstStyle/>
          <a:p>
            <a:pPr>
              <a:lnSpc>
                <a:spcPct val="100000"/>
              </a:lnSpc>
            </a:pPr>
            <a:r>
              <a:rPr lang="en-GB" sz="1400" b="0" dirty="0"/>
              <a:t>Job Description</a:t>
            </a:r>
            <a:br>
              <a:rPr lang="en-GB" sz="2000" dirty="0"/>
            </a:br>
            <a:r>
              <a:rPr lang="en-GB" sz="2000" dirty="0"/>
              <a:t>Data &amp; Evaluation Lead</a:t>
            </a:r>
            <a:br>
              <a:rPr lang="en-GB" sz="2000" dirty="0"/>
            </a:br>
            <a:endParaRPr lang="en-GB" sz="2000" b="0" dirty="0"/>
          </a:p>
        </p:txBody>
      </p:sp>
      <p:sp>
        <p:nvSpPr>
          <p:cNvPr id="11" name="TextBox 10">
            <a:extLst>
              <a:ext uri="{FF2B5EF4-FFF2-40B4-BE49-F238E27FC236}">
                <a16:creationId xmlns:a16="http://schemas.microsoft.com/office/drawing/2014/main" id="{3504F3E0-8834-E9E5-3210-0F619DD92E3C}"/>
              </a:ext>
            </a:extLst>
          </p:cNvPr>
          <p:cNvSpPr txBox="1"/>
          <p:nvPr/>
        </p:nvSpPr>
        <p:spPr>
          <a:xfrm>
            <a:off x="468807" y="3218314"/>
            <a:ext cx="5916812" cy="5970865"/>
          </a:xfrm>
          <a:prstGeom prst="rect">
            <a:avLst/>
          </a:prstGeom>
          <a:noFill/>
        </p:spPr>
        <p:txBody>
          <a:bodyPr wrap="square" lIns="91440" tIns="45720" rIns="91440" bIns="45720" anchor="t">
            <a:spAutoFit/>
          </a:bodyPr>
          <a:lstStyle/>
          <a:p>
            <a:pPr lvl="0"/>
            <a:r>
              <a:rPr lang="en-GB" sz="1200" b="1" dirty="0">
                <a:latin typeface="Arial" panose="020B0604020202020204" pitchFamily="34" charset="0"/>
                <a:cs typeface="Arial" panose="020B0604020202020204" pitchFamily="34" charset="0"/>
              </a:rPr>
              <a:t>Main Duties and Responsibilities:</a:t>
            </a:r>
          </a:p>
          <a:p>
            <a:pPr lvl="0"/>
            <a:endParaRPr lang="en-GB" sz="1200" b="1" dirty="0">
              <a:latin typeface="Arial" panose="020B0604020202020204" pitchFamily="34" charset="0"/>
              <a:cs typeface="Arial" panose="020B0604020202020204" pitchFamily="34" charset="0"/>
            </a:endParaRPr>
          </a:p>
          <a:p>
            <a:pPr lvl="0"/>
            <a:r>
              <a:rPr lang="en-GB" sz="1200" dirty="0">
                <a:latin typeface="Arial" panose="020B0604020202020204" pitchFamily="34" charset="0"/>
                <a:cs typeface="Arial" panose="020B0604020202020204" pitchFamily="34" charset="0"/>
              </a:rPr>
              <a:t>To lead the collection, management, analysis and evaluation of data, supporting data-informed, evidence-based decision making across the museum.</a:t>
            </a:r>
          </a:p>
          <a:p>
            <a:pPr lvl="0"/>
            <a:endParaRPr lang="en-GB" sz="1200" dirty="0">
              <a:latin typeface="Arial" panose="020B0604020202020204" pitchFamily="34" charset="0"/>
              <a:cs typeface="Arial" panose="020B0604020202020204" pitchFamily="34" charset="0"/>
            </a:endParaRPr>
          </a:p>
          <a:p>
            <a:pPr lvl="0"/>
            <a:r>
              <a:rPr lang="en-GB" sz="1200" dirty="0">
                <a:latin typeface="Arial" panose="020B0604020202020204" pitchFamily="34" charset="0"/>
                <a:cs typeface="Arial" panose="020B0604020202020204" pitchFamily="34" charset="0"/>
              </a:rPr>
              <a:t>This role suits someone who is analytical, collaborative and confident in turning data into meaningful insight and practical recommendations.</a:t>
            </a:r>
          </a:p>
          <a:p>
            <a:pPr lvl="0"/>
            <a:endParaRPr lang="en-GB" sz="1200" dirty="0">
              <a:latin typeface="Arial" panose="020B0604020202020204" pitchFamily="34" charset="0"/>
              <a:cs typeface="Arial" panose="020B0604020202020204" pitchFamily="34" charset="0"/>
            </a:endParaRPr>
          </a:p>
          <a:p>
            <a:pPr lvl="0"/>
            <a:r>
              <a:rPr lang="en-GB" sz="1200" dirty="0">
                <a:latin typeface="Arial" panose="020B0604020202020204" pitchFamily="34" charset="0"/>
                <a:cs typeface="Arial" panose="020B0604020202020204" pitchFamily="34" charset="0"/>
              </a:rPr>
              <a:t>Management / Supervision:</a:t>
            </a:r>
          </a:p>
          <a:p>
            <a:pPr lvl="0"/>
            <a:endParaRPr lang="en-GB" sz="1200" dirty="0">
              <a:latin typeface="Arial" panose="020B0604020202020204" pitchFamily="34" charset="0"/>
              <a:cs typeface="Arial" panose="020B0604020202020204" pitchFamily="34" charset="0"/>
            </a:endParaRPr>
          </a:p>
          <a:p>
            <a:pPr lvl="0"/>
            <a:r>
              <a:rPr lang="en-GB" sz="1200" dirty="0">
                <a:latin typeface="Arial" panose="020B0604020202020204" pitchFamily="34" charset="0"/>
                <a:cs typeface="Arial" panose="020B0604020202020204" pitchFamily="34" charset="0"/>
              </a:rPr>
              <a:t>None</a:t>
            </a:r>
          </a:p>
          <a:p>
            <a:pPr lvl="0"/>
            <a:endParaRPr lang="en-GB" sz="1200" dirty="0">
              <a:latin typeface="Arial" panose="020B0604020202020204" pitchFamily="34" charset="0"/>
              <a:cs typeface="Arial" panose="020B0604020202020204" pitchFamily="34" charset="0"/>
            </a:endParaRPr>
          </a:p>
          <a:p>
            <a:pPr lvl="0"/>
            <a:r>
              <a:rPr lang="en-GB" sz="1200" b="1" dirty="0">
                <a:latin typeface="Arial" panose="020B0604020202020204" pitchFamily="34" charset="0"/>
                <a:cs typeface="Arial" panose="020B0604020202020204" pitchFamily="34" charset="0"/>
              </a:rPr>
              <a:t>Overall Purpose of the Post:</a:t>
            </a:r>
          </a:p>
          <a:p>
            <a:pPr lvl="0"/>
            <a:endParaRPr lang="en-GB" sz="1200" dirty="0">
              <a:latin typeface="Arial" panose="020B0604020202020204" pitchFamily="34" charset="0"/>
              <a:cs typeface="Arial" panose="020B0604020202020204" pitchFamily="34" charset="0"/>
            </a:endParaRPr>
          </a:p>
          <a:p>
            <a:pPr marL="171450" lvl="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To act as the museum’s lead for CRM administration, development and data quality</a:t>
            </a:r>
          </a:p>
          <a:p>
            <a:pPr marL="171450" lvl="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To create clear, engaging data visualisations and insight reports that support strategic and operational decision making</a:t>
            </a:r>
          </a:p>
          <a:p>
            <a:pPr marL="171450" lvl="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To support consistent data collection and evaluation across the museum, including surveys, audience feedback and staff guidance</a:t>
            </a:r>
          </a:p>
          <a:p>
            <a:pPr marL="171450" lvl="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To develop practical data capture and evaluation approaches that improve the quality and usefulness of evidence</a:t>
            </a:r>
          </a:p>
          <a:p>
            <a:pPr marL="171450" lvl="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To provide timely information and analysis for funding applications, KPI reporting and wider business planning</a:t>
            </a:r>
          </a:p>
          <a:p>
            <a:pPr marL="171450" lvl="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To support reporting and evaluation for key stakeholders and funders, including Manchester City Council and Arts Council England</a:t>
            </a:r>
          </a:p>
          <a:p>
            <a:pPr lvl="0"/>
            <a:endParaRPr lang="en-GB" sz="1200" dirty="0">
              <a:latin typeface="Arial" panose="020B0604020202020204" pitchFamily="34" charset="0"/>
              <a:cs typeface="Arial" panose="020B0604020202020204" pitchFamily="34" charset="0"/>
            </a:endParaRPr>
          </a:p>
          <a:p>
            <a:pPr lvl="0"/>
            <a:r>
              <a:rPr lang="en-GB" sz="1200" dirty="0">
                <a:latin typeface="Arial" panose="020B0604020202020204" pitchFamily="34" charset="0"/>
                <a:cs typeface="Arial" panose="020B0604020202020204" pitchFamily="34" charset="0"/>
              </a:rPr>
              <a:t>Key Responsibilities</a:t>
            </a:r>
          </a:p>
          <a:p>
            <a:pPr lvl="0"/>
            <a:endParaRPr lang="en-GB" sz="1200" dirty="0">
              <a:latin typeface="Arial" panose="020B0604020202020204" pitchFamily="34" charset="0"/>
              <a:cs typeface="Arial" panose="020B0604020202020204" pitchFamily="34" charset="0"/>
            </a:endParaRPr>
          </a:p>
          <a:p>
            <a:pPr lvl="0"/>
            <a:r>
              <a:rPr lang="en-GB" sz="1200" dirty="0">
                <a:latin typeface="Arial" panose="020B0604020202020204" pitchFamily="34" charset="0"/>
                <a:cs typeface="Arial" panose="020B0604020202020204" pitchFamily="34" charset="0"/>
              </a:rPr>
              <a:t>2.1 CRM Management</a:t>
            </a:r>
          </a:p>
          <a:p>
            <a:pPr lvl="0"/>
            <a:endParaRPr lang="en-GB" sz="1200" dirty="0">
              <a:latin typeface="Arial" panose="020B0604020202020204" pitchFamily="34" charset="0"/>
              <a:cs typeface="Arial" panose="020B0604020202020204" pitchFamily="34" charset="0"/>
            </a:endParaRPr>
          </a:p>
          <a:p>
            <a:pPr>
              <a:buNone/>
            </a:pPr>
            <a:endParaRPr lang="en-GB" sz="1000" dirty="0">
              <a:effectLst/>
              <a:latin typeface="RotisSemiSans"/>
              <a:ea typeface="Times New Roman" panose="02020603050405020304" pitchFamily="18" charset="0"/>
              <a:cs typeface="RotisSemiSans"/>
            </a:endParaRPr>
          </a:p>
        </p:txBody>
      </p:sp>
      <p:graphicFrame>
        <p:nvGraphicFramePr>
          <p:cNvPr id="3" name="Table 2">
            <a:extLst>
              <a:ext uri="{FF2B5EF4-FFF2-40B4-BE49-F238E27FC236}">
                <a16:creationId xmlns:a16="http://schemas.microsoft.com/office/drawing/2014/main" id="{8B9C75AE-7CD8-3A76-1A1D-4534DB22036C}"/>
              </a:ext>
            </a:extLst>
          </p:cNvPr>
          <p:cNvGraphicFramePr>
            <a:graphicFrameLocks noGrp="1"/>
          </p:cNvGraphicFramePr>
          <p:nvPr>
            <p:extLst>
              <p:ext uri="{D42A27DB-BD31-4B8C-83A1-F6EECF244321}">
                <p14:modId xmlns:p14="http://schemas.microsoft.com/office/powerpoint/2010/main" val="2293871690"/>
              </p:ext>
            </p:extLst>
          </p:nvPr>
        </p:nvGraphicFramePr>
        <p:xfrm>
          <a:off x="470594" y="1296537"/>
          <a:ext cx="5915025" cy="1459021"/>
        </p:xfrm>
        <a:graphic>
          <a:graphicData uri="http://schemas.openxmlformats.org/drawingml/2006/table">
            <a:tbl>
              <a:tblPr firstRow="1" firstCol="1" bandRow="1"/>
              <a:tblGrid>
                <a:gridCol w="1485103">
                  <a:extLst>
                    <a:ext uri="{9D8B030D-6E8A-4147-A177-3AD203B41FA5}">
                      <a16:colId xmlns:a16="http://schemas.microsoft.com/office/drawing/2014/main" val="447889918"/>
                    </a:ext>
                  </a:extLst>
                </a:gridCol>
                <a:gridCol w="4429922">
                  <a:extLst>
                    <a:ext uri="{9D8B030D-6E8A-4147-A177-3AD203B41FA5}">
                      <a16:colId xmlns:a16="http://schemas.microsoft.com/office/drawing/2014/main" val="1969379511"/>
                    </a:ext>
                  </a:extLst>
                </a:gridCol>
              </a:tblGrid>
              <a:tr h="207661">
                <a:tc>
                  <a:txBody>
                    <a:bodyPr/>
                    <a:lstStyle/>
                    <a:p>
                      <a:pPr>
                        <a:lnSpc>
                          <a:spcPct val="115000"/>
                        </a:lnSpc>
                        <a:spcAft>
                          <a:spcPts val="800"/>
                        </a:spcAft>
                        <a:buNone/>
                      </a:pPr>
                      <a:r>
                        <a:rPr lang="en-GB" sz="1200" kern="100" dirty="0">
                          <a:solidFill>
                            <a:srgbClr val="FFFFFF"/>
                          </a:solidFill>
                          <a:effectLst/>
                          <a:latin typeface="Arial" panose="020B0604020202020204" pitchFamily="34" charset="0"/>
                          <a:ea typeface="Aptos" panose="020B0004020202020204" pitchFamily="34" charset="0"/>
                          <a:cs typeface="Times New Roman" panose="02020603050405020304" pitchFamily="18" charset="0"/>
                        </a:rPr>
                        <a:t>Department</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43" marR="68543" marT="952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453B"/>
                    </a:solidFill>
                  </a:tcPr>
                </a:tc>
                <a:tc>
                  <a:txBody>
                    <a:bodyPr/>
                    <a:lstStyle/>
                    <a:p>
                      <a:pPr>
                        <a:lnSpc>
                          <a:spcPct val="115000"/>
                        </a:lnSpc>
                        <a:spcAft>
                          <a:spcPts val="800"/>
                        </a:spcAft>
                        <a:buNone/>
                      </a:pPr>
                      <a:r>
                        <a:rPr lang="en-GB" sz="1200" kern="0" dirty="0">
                          <a:effectLst/>
                          <a:latin typeface="Arial" panose="020B0604020202020204" pitchFamily="34" charset="0"/>
                          <a:ea typeface="Aptos" panose="020B0004020202020204" pitchFamily="34" charset="0"/>
                          <a:cs typeface="Times New Roman" panose="02020603050405020304" pitchFamily="18" charset="0"/>
                        </a:rPr>
                        <a:t>Finance &amp; Resources</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43" marR="68543" marT="952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56766066"/>
                  </a:ext>
                </a:extLst>
              </a:tr>
              <a:tr h="207661">
                <a:tc>
                  <a:txBody>
                    <a:bodyPr/>
                    <a:lstStyle/>
                    <a:p>
                      <a:pPr>
                        <a:lnSpc>
                          <a:spcPct val="115000"/>
                        </a:lnSpc>
                        <a:spcAft>
                          <a:spcPts val="800"/>
                        </a:spcAft>
                        <a:buNone/>
                      </a:pPr>
                      <a:r>
                        <a:rPr lang="en-GB" sz="1200" kern="100">
                          <a:solidFill>
                            <a:srgbClr val="FFFFFF"/>
                          </a:solidFill>
                          <a:effectLst/>
                          <a:latin typeface="Arial" panose="020B0604020202020204" pitchFamily="34" charset="0"/>
                          <a:ea typeface="Aptos" panose="020B0004020202020204" pitchFamily="34" charset="0"/>
                          <a:cs typeface="Times New Roman" panose="02020603050405020304" pitchFamily="18" charset="0"/>
                        </a:rPr>
                        <a:t>Grade</a:t>
                      </a:r>
                      <a:endParaRPr lang="en-GB"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43" marR="68543" marT="952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453B"/>
                    </a:solidFill>
                  </a:tcPr>
                </a:tc>
                <a:tc>
                  <a:txBody>
                    <a:bodyPr/>
                    <a:lstStyle/>
                    <a:p>
                      <a:pPr>
                        <a:lnSpc>
                          <a:spcPct val="115000"/>
                        </a:lnSpc>
                        <a:spcAft>
                          <a:spcPts val="800"/>
                        </a:spcAft>
                        <a:buNone/>
                      </a:pPr>
                      <a:r>
                        <a:rPr lang="en-GB" sz="1200" kern="1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C (£34,672 - £40,790 per annum)</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43" marR="68543" marT="952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46522710"/>
                  </a:ext>
                </a:extLst>
              </a:tr>
              <a:tr h="417860">
                <a:tc>
                  <a:txBody>
                    <a:bodyPr/>
                    <a:lstStyle/>
                    <a:p>
                      <a:pPr>
                        <a:lnSpc>
                          <a:spcPct val="115000"/>
                        </a:lnSpc>
                        <a:spcAft>
                          <a:spcPts val="800"/>
                        </a:spcAft>
                        <a:buNone/>
                      </a:pPr>
                      <a:r>
                        <a:rPr lang="en-GB" sz="1200" kern="100">
                          <a:solidFill>
                            <a:srgbClr val="FFFFFF"/>
                          </a:solidFill>
                          <a:effectLst/>
                          <a:latin typeface="Arial" panose="020B0604020202020204" pitchFamily="34" charset="0"/>
                          <a:ea typeface="Aptos" panose="020B0004020202020204" pitchFamily="34" charset="0"/>
                          <a:cs typeface="Times New Roman" panose="02020603050405020304" pitchFamily="18" charset="0"/>
                        </a:rPr>
                        <a:t>Line Manager</a:t>
                      </a:r>
                      <a:endParaRPr lang="en-GB"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43" marR="68543" marT="952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453B"/>
                    </a:solidFill>
                  </a:tcPr>
                </a:tc>
                <a:tc>
                  <a:txBody>
                    <a:bodyPr/>
                    <a:lstStyle/>
                    <a:p>
                      <a:pPr>
                        <a:lnSpc>
                          <a:spcPct val="115000"/>
                        </a:lnSpc>
                        <a:spcAft>
                          <a:spcPts val="800"/>
                        </a:spcAft>
                        <a:buNone/>
                      </a:pPr>
                      <a:r>
                        <a:rPr lang="en-GB" sz="1200" kern="0" dirty="0">
                          <a:effectLst/>
                          <a:latin typeface="Arial" panose="020B0604020202020204" pitchFamily="34" charset="0"/>
                          <a:ea typeface="Aptos" panose="020B0004020202020204" pitchFamily="34" charset="0"/>
                          <a:cs typeface="Times New Roman" panose="02020603050405020304" pitchFamily="18" charset="0"/>
                        </a:rPr>
                        <a:t>Director of Finance and Resources</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43" marR="68543" marT="952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47566821"/>
                  </a:ext>
                </a:extLst>
              </a:tr>
              <a:tr h="207661">
                <a:tc>
                  <a:txBody>
                    <a:bodyPr/>
                    <a:lstStyle/>
                    <a:p>
                      <a:pPr>
                        <a:lnSpc>
                          <a:spcPct val="115000"/>
                        </a:lnSpc>
                        <a:spcAft>
                          <a:spcPts val="800"/>
                        </a:spcAft>
                        <a:buNone/>
                      </a:pPr>
                      <a:r>
                        <a:rPr lang="en-GB" sz="1200" kern="100">
                          <a:solidFill>
                            <a:srgbClr val="FFFFFF"/>
                          </a:solidFill>
                          <a:effectLst/>
                          <a:latin typeface="Arial" panose="020B0604020202020204" pitchFamily="34" charset="0"/>
                          <a:ea typeface="Aptos" panose="020B0004020202020204" pitchFamily="34" charset="0"/>
                          <a:cs typeface="Times New Roman" panose="02020603050405020304" pitchFamily="18" charset="0"/>
                        </a:rPr>
                        <a:t>Contract</a:t>
                      </a:r>
                      <a:endParaRPr lang="en-GB"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43" marR="68543" marT="952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453B"/>
                    </a:solidFill>
                  </a:tcPr>
                </a:tc>
                <a:tc>
                  <a:txBody>
                    <a:bodyPr/>
                    <a:lstStyle/>
                    <a:p>
                      <a:pPr>
                        <a:lnSpc>
                          <a:spcPct val="115000"/>
                        </a:lnSpc>
                        <a:spcAft>
                          <a:spcPts val="800"/>
                        </a:spcAft>
                        <a:buNone/>
                      </a:pPr>
                      <a:r>
                        <a:rPr lang="en-GB" sz="1200" kern="1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Full time, permanent </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43" marR="68543" marT="952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9872284"/>
                  </a:ext>
                </a:extLst>
              </a:tr>
              <a:tr h="417860">
                <a:tc>
                  <a:txBody>
                    <a:bodyPr/>
                    <a:lstStyle/>
                    <a:p>
                      <a:pPr>
                        <a:lnSpc>
                          <a:spcPct val="115000"/>
                        </a:lnSpc>
                        <a:spcAft>
                          <a:spcPts val="800"/>
                        </a:spcAft>
                        <a:buNone/>
                      </a:pPr>
                      <a:r>
                        <a:rPr lang="en-GB" sz="1200" kern="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Hours</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43" marR="68543" marT="952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453B"/>
                    </a:solidFill>
                  </a:tcPr>
                </a:tc>
                <a:tc>
                  <a:txBody>
                    <a:bodyPr/>
                    <a:lstStyle/>
                    <a:p>
                      <a:pPr>
                        <a:lnSpc>
                          <a:spcPct val="115000"/>
                        </a:lnSpc>
                        <a:spcAft>
                          <a:spcPts val="800"/>
                        </a:spcAft>
                        <a:buNone/>
                      </a:pPr>
                      <a:r>
                        <a:rPr lang="en-GB" sz="1200" kern="1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37.5 hours per week across 5 days, Monday to Friday.</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43" marR="68543" marT="952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81090455"/>
                  </a:ext>
                </a:extLst>
              </a:tr>
            </a:tbl>
          </a:graphicData>
        </a:graphic>
      </p:graphicFrame>
    </p:spTree>
    <p:extLst>
      <p:ext uri="{BB962C8B-B14F-4D97-AF65-F5344CB8AC3E}">
        <p14:creationId xmlns:p14="http://schemas.microsoft.com/office/powerpoint/2010/main" val="33824616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3288D2C-9185-E91F-9FA5-5FAF4C1D2BD6}"/>
              </a:ext>
            </a:extLst>
          </p:cNvPr>
          <p:cNvSpPr>
            <a:spLocks noGrp="1"/>
          </p:cNvSpPr>
          <p:nvPr>
            <p:ph sz="half" idx="2"/>
          </p:nvPr>
        </p:nvSpPr>
        <p:spPr>
          <a:xfrm>
            <a:off x="440140" y="633484"/>
            <a:ext cx="5977720" cy="6782937"/>
          </a:xfrm>
        </p:spPr>
        <p:txBody>
          <a:bodyPr vert="horz" lIns="91440" tIns="45720" rIns="91440" bIns="45720" rtlCol="0" anchor="t">
            <a:normAutofit/>
          </a:bodyPr>
          <a:lstStyle/>
          <a:p>
            <a:pPr marL="128270" indent="-128270">
              <a:lnSpc>
                <a:spcPct val="120000"/>
              </a:lnSpc>
            </a:pPr>
            <a:endParaRPr lang="en-GB" sz="1700" dirty="0">
              <a:solidFill>
                <a:schemeClr val="tx1"/>
              </a:solidFill>
            </a:endParaRPr>
          </a:p>
          <a:p>
            <a:pPr marL="128270" indent="-128270"/>
            <a:endParaRPr lang="en-GB" dirty="0"/>
          </a:p>
        </p:txBody>
      </p:sp>
      <p:sp>
        <p:nvSpPr>
          <p:cNvPr id="4" name="TextBox 3">
            <a:extLst>
              <a:ext uri="{FF2B5EF4-FFF2-40B4-BE49-F238E27FC236}">
                <a16:creationId xmlns:a16="http://schemas.microsoft.com/office/drawing/2014/main" id="{91919D90-97BA-8418-E687-F89072919F3F}"/>
              </a:ext>
            </a:extLst>
          </p:cNvPr>
          <p:cNvSpPr txBox="1"/>
          <p:nvPr/>
        </p:nvSpPr>
        <p:spPr>
          <a:xfrm>
            <a:off x="440140" y="529066"/>
            <a:ext cx="5977720" cy="8211094"/>
          </a:xfrm>
          <a:prstGeom prst="rect">
            <a:avLst/>
          </a:prstGeom>
          <a:noFill/>
        </p:spPr>
        <p:txBody>
          <a:bodyPr wrap="square">
            <a:spAutoFit/>
          </a:bodyPr>
          <a:lstStyle/>
          <a:p>
            <a:pPr marL="171450" lvl="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Serve as the primary administrator for Microsoft Dynamics 365, managing user permissions and maintaining the key relationship with the external CRM partner</a:t>
            </a:r>
          </a:p>
          <a:p>
            <a:pPr marL="171450" lvl="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Maintain and improve CRM workflows, dashboards and reporting to support teams including marketing, fundraising, venue hire and retail</a:t>
            </a:r>
          </a:p>
          <a:p>
            <a:pPr marL="171450" lvl="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Lead data quality processes, including deduplication, cleansing and the development of consistent data standards</a:t>
            </a:r>
          </a:p>
          <a:p>
            <a:pPr marL="171450" lvl="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Support colleagues to use Dynamics 365 effectively through training, guidance, documentation and day-to-day troubleshooting</a:t>
            </a:r>
          </a:p>
          <a:p>
            <a:pPr marL="171450" lvl="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Work with the external CRM partner on system updates, integrations, enhancements and issue resolution</a:t>
            </a:r>
          </a:p>
          <a:p>
            <a:pPr marL="171450" lvl="0" indent="-171450">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lvl="0"/>
            <a:r>
              <a:rPr lang="en-GB" sz="1200" dirty="0">
                <a:latin typeface="Arial" panose="020B0604020202020204" pitchFamily="34" charset="0"/>
                <a:cs typeface="Arial" panose="020B0604020202020204" pitchFamily="34" charset="0"/>
              </a:rPr>
              <a:t>2.2 Data Visualisation &amp; Insight Reporting</a:t>
            </a:r>
          </a:p>
          <a:p>
            <a:pPr lvl="0"/>
            <a:endParaRPr lang="en-GB" sz="1200" dirty="0">
              <a:latin typeface="Arial" panose="020B0604020202020204" pitchFamily="34" charset="0"/>
              <a:cs typeface="Arial" panose="020B0604020202020204" pitchFamily="34" charset="0"/>
            </a:endParaRPr>
          </a:p>
          <a:p>
            <a:pPr marL="171450" lvl="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Consult with stakeholders to develop clear dashboards and visual reports using tools such as Power BI and Excel</a:t>
            </a:r>
          </a:p>
          <a:p>
            <a:pPr marL="171450" lvl="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Translate datasets into accessible visual formats for senior leaders, colleagues, trustees, funders and other external stakeholders</a:t>
            </a:r>
          </a:p>
          <a:p>
            <a:pPr marL="171450" lvl="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Produce summaries that highlight trends, visitor behaviour, outcomes and opportunities for improvement</a:t>
            </a:r>
          </a:p>
          <a:p>
            <a:pPr marL="171450" lvl="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Support teams to interpret and apply visualised data in planning, evaluation and decision making</a:t>
            </a:r>
          </a:p>
          <a:p>
            <a:pPr marL="171450" lvl="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Provide accurate information and analysis to support reporting, funding applications and business cases as required</a:t>
            </a:r>
          </a:p>
          <a:p>
            <a:pPr marL="171450" lvl="0" indent="-171450">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lvl="0"/>
            <a:r>
              <a:rPr lang="en-GB" sz="1200" dirty="0">
                <a:latin typeface="Arial" panose="020B0604020202020204" pitchFamily="34" charset="0"/>
                <a:cs typeface="Arial" panose="020B0604020202020204" pitchFamily="34" charset="0"/>
              </a:rPr>
              <a:t>2.3 Data Collection &amp; Management</a:t>
            </a:r>
          </a:p>
          <a:p>
            <a:pPr lvl="0"/>
            <a:endParaRPr lang="en-GB" sz="1200" dirty="0">
              <a:latin typeface="Arial" panose="020B0604020202020204" pitchFamily="34" charset="0"/>
              <a:cs typeface="Arial" panose="020B0604020202020204" pitchFamily="34" charset="0"/>
            </a:endParaRPr>
          </a:p>
          <a:p>
            <a:pPr marL="171450" lvl="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Oversee data collection across the museum, including ticketing, retail, surveys, programme feedback and visitor research</a:t>
            </a:r>
          </a:p>
          <a:p>
            <a:pPr marL="171450" lvl="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Support the development and adoption of consistent data standards across departments</a:t>
            </a:r>
          </a:p>
          <a:p>
            <a:pPr marL="171450" lvl="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Ensure data handling complies with UK GDPR, internal data governance policies and ethical data practice</a:t>
            </a:r>
          </a:p>
          <a:p>
            <a:pPr marL="171450" lvl="0" indent="-171450">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lvl="0"/>
            <a:r>
              <a:rPr lang="en-GB" sz="1200" dirty="0">
                <a:latin typeface="Arial" panose="020B0604020202020204" pitchFamily="34" charset="0"/>
                <a:cs typeface="Arial" panose="020B0604020202020204" pitchFamily="34" charset="0"/>
              </a:rPr>
              <a:t>2.4 Evaluation &amp; Impact Measurement</a:t>
            </a:r>
          </a:p>
          <a:p>
            <a:pPr lvl="0"/>
            <a:endParaRPr lang="en-GB" sz="1200" dirty="0">
              <a:latin typeface="Arial" panose="020B0604020202020204" pitchFamily="34" charset="0"/>
              <a:cs typeface="Arial" panose="020B0604020202020204" pitchFamily="34" charset="0"/>
            </a:endParaRPr>
          </a:p>
          <a:p>
            <a:pPr marL="171450" lvl="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Support colleagues to design proportionate and objective evaluation for exhibitions, learning programmes, community projects and public events</a:t>
            </a:r>
          </a:p>
          <a:p>
            <a:pPr marL="171450" lvl="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Produce clear, accessible evaluation reports for internal teams, funders and other stakeholders</a:t>
            </a:r>
          </a:p>
          <a:p>
            <a:pPr marL="171450" lvl="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Support colleagues to capture useful data and evaluation evidence through training, tools and practical guidance</a:t>
            </a:r>
          </a:p>
          <a:p>
            <a:pPr marL="171450" lvl="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Record and communicate KPIs and impact information internally and to external stakeholders, including Manchester City Council and Arts Council England</a:t>
            </a:r>
          </a:p>
          <a:p>
            <a:pPr marL="342900" marR="0" lvl="0" indent="-342900" algn="l" defTabSz="457200" rtl="0" eaLnBrk="1" fontAlgn="auto" latinLnBrk="0" hangingPunct="1">
              <a:lnSpc>
                <a:spcPts val="1500"/>
              </a:lnSpc>
              <a:spcBef>
                <a:spcPts val="0"/>
              </a:spcBef>
              <a:spcAft>
                <a:spcPts val="300"/>
              </a:spcAft>
              <a:buClrTx/>
              <a:buSzTx/>
              <a:buFont typeface="Wingdings" panose="05000000000000000000" pitchFamily="2" charset="2"/>
              <a:buChar char=""/>
              <a:tabLst/>
              <a:defRPr/>
            </a:pPr>
            <a:endParaRPr kumimoji="0" lang="en-GB" sz="1000" b="0" i="0" u="none" strike="noStrike" kern="1200" cap="none" spc="0" normalizeH="0" baseline="0" noProof="0" dirty="0">
              <a:ln>
                <a:noFill/>
              </a:ln>
              <a:solidFill>
                <a:srgbClr val="000000"/>
              </a:solidFill>
              <a:effectLst/>
              <a:uLnTx/>
              <a:uFillTx/>
              <a:latin typeface="RotisSemiSans"/>
              <a:ea typeface="Times New Roman" panose="02020603050405020304" pitchFamily="18" charset="0"/>
              <a:cs typeface="RotisSemiSans"/>
            </a:endParaRPr>
          </a:p>
        </p:txBody>
      </p:sp>
    </p:spTree>
    <p:extLst>
      <p:ext uri="{BB962C8B-B14F-4D97-AF65-F5344CB8AC3E}">
        <p14:creationId xmlns:p14="http://schemas.microsoft.com/office/powerpoint/2010/main" val="24515557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2D5F23-85F9-5094-B95C-9066B4CD6196}"/>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6B5F76B-6209-790C-4A4F-EABACC95B370}"/>
              </a:ext>
            </a:extLst>
          </p:cNvPr>
          <p:cNvSpPr>
            <a:spLocks noGrp="1"/>
          </p:cNvSpPr>
          <p:nvPr>
            <p:ph sz="half" idx="2"/>
          </p:nvPr>
        </p:nvSpPr>
        <p:spPr>
          <a:xfrm>
            <a:off x="440140" y="633484"/>
            <a:ext cx="5977720" cy="6782937"/>
          </a:xfrm>
        </p:spPr>
        <p:txBody>
          <a:bodyPr vert="horz" lIns="91440" tIns="45720" rIns="91440" bIns="45720" rtlCol="0" anchor="t">
            <a:normAutofit/>
          </a:bodyPr>
          <a:lstStyle/>
          <a:p>
            <a:pPr marL="128270" indent="-128270">
              <a:lnSpc>
                <a:spcPct val="120000"/>
              </a:lnSpc>
            </a:pPr>
            <a:endParaRPr lang="en-GB" sz="1700" dirty="0">
              <a:solidFill>
                <a:schemeClr val="tx1"/>
              </a:solidFill>
            </a:endParaRPr>
          </a:p>
          <a:p>
            <a:pPr marL="128270" indent="-128270"/>
            <a:endParaRPr lang="en-GB" dirty="0"/>
          </a:p>
        </p:txBody>
      </p:sp>
      <p:sp>
        <p:nvSpPr>
          <p:cNvPr id="4" name="TextBox 3">
            <a:extLst>
              <a:ext uri="{FF2B5EF4-FFF2-40B4-BE49-F238E27FC236}">
                <a16:creationId xmlns:a16="http://schemas.microsoft.com/office/drawing/2014/main" id="{FABBEBED-8EDF-3D66-B909-6CC0E116B17E}"/>
              </a:ext>
            </a:extLst>
          </p:cNvPr>
          <p:cNvSpPr txBox="1"/>
          <p:nvPr/>
        </p:nvSpPr>
        <p:spPr>
          <a:xfrm>
            <a:off x="440140" y="529066"/>
            <a:ext cx="5977720" cy="8521307"/>
          </a:xfrm>
          <a:prstGeom prst="rect">
            <a:avLst/>
          </a:prstGeom>
          <a:noFill/>
        </p:spPr>
        <p:txBody>
          <a:bodyPr wrap="square">
            <a:spAutoFit/>
          </a:bodyPr>
          <a:lstStyle/>
          <a:p>
            <a:pPr>
              <a:lnSpc>
                <a:spcPct val="115000"/>
              </a:lnSpc>
              <a:spcAft>
                <a:spcPts val="800"/>
              </a:spcAft>
              <a:buNone/>
            </a:pPr>
            <a:r>
              <a:rPr lang="en-GB" sz="1200" kern="100" dirty="0">
                <a:effectLst/>
                <a:latin typeface="Arial" panose="020B0604020202020204" pitchFamily="34" charset="0"/>
                <a:ea typeface="Aptos" panose="020B0004020202020204" pitchFamily="34" charset="0"/>
                <a:cs typeface="Arial" panose="020B0604020202020204" pitchFamily="34" charset="0"/>
              </a:rPr>
              <a:t>2.5 Collaboration &amp; Capacity Building</a:t>
            </a:r>
          </a:p>
          <a:p>
            <a:pPr marL="342900" lvl="0" indent="-342900">
              <a:buFont typeface="Symbol" panose="05050102010706020507" pitchFamily="18" charset="2"/>
              <a:buChar char=""/>
            </a:pPr>
            <a:r>
              <a:rPr lang="en-GB" sz="1200" dirty="0">
                <a:effectLst/>
                <a:latin typeface="Arial" panose="020B0604020202020204" pitchFamily="34" charset="0"/>
                <a:ea typeface="Times New Roman" panose="02020603050405020304" pitchFamily="18" charset="0"/>
                <a:cs typeface="Arial" panose="020B0604020202020204" pitchFamily="34" charset="0"/>
              </a:rPr>
              <a:t>Work closely with colleagues across departments to embed data-informed practice</a:t>
            </a:r>
          </a:p>
          <a:p>
            <a:pPr marL="342900" lvl="0" indent="-342900">
              <a:buFont typeface="Symbol" panose="05050102010706020507" pitchFamily="18" charset="2"/>
              <a:buChar char=""/>
            </a:pPr>
            <a:r>
              <a:rPr lang="en-GB" sz="1200" dirty="0">
                <a:effectLst/>
                <a:latin typeface="Arial" panose="020B0604020202020204" pitchFamily="34" charset="0"/>
                <a:ea typeface="Times New Roman" panose="02020603050405020304" pitchFamily="18" charset="0"/>
                <a:cs typeface="Arial" panose="020B0604020202020204" pitchFamily="34" charset="0"/>
              </a:rPr>
              <a:t>Provide training and guidance on CRM use, data visualisation, evaluation methods and ethical data practice</a:t>
            </a:r>
          </a:p>
          <a:p>
            <a:pPr marL="342900" lvl="0" indent="-342900">
              <a:buFont typeface="Symbol" panose="05050102010706020507" pitchFamily="18" charset="2"/>
              <a:buChar char=""/>
            </a:pPr>
            <a:r>
              <a:rPr lang="en-GB" sz="1200" dirty="0">
                <a:effectLst/>
                <a:latin typeface="Arial" panose="020B0604020202020204" pitchFamily="34" charset="0"/>
                <a:ea typeface="Times New Roman" panose="02020603050405020304" pitchFamily="18" charset="0"/>
                <a:cs typeface="Arial" panose="020B0604020202020204" pitchFamily="34" charset="0"/>
              </a:rPr>
              <a:t>Contribute to funding bids by advising on evaluation approaches, evidence requirements and impact measurement</a:t>
            </a:r>
          </a:p>
          <a:p>
            <a:pPr>
              <a:lnSpc>
                <a:spcPct val="115000"/>
              </a:lnSpc>
              <a:spcAft>
                <a:spcPts val="800"/>
              </a:spcAft>
              <a:buNone/>
            </a:pPr>
            <a:endParaRPr lang="en-GB" sz="1200" kern="100" dirty="0">
              <a:latin typeface="Arial" panose="020B0604020202020204" pitchFamily="34" charset="0"/>
              <a:ea typeface="Aptos" panose="020B0004020202020204" pitchFamily="34" charset="0"/>
              <a:cs typeface="Arial" panose="020B0604020202020204" pitchFamily="34" charset="0"/>
            </a:endParaRPr>
          </a:p>
          <a:p>
            <a:pPr>
              <a:lnSpc>
                <a:spcPct val="115000"/>
              </a:lnSpc>
              <a:spcAft>
                <a:spcPts val="800"/>
              </a:spcAft>
              <a:buNone/>
            </a:pPr>
            <a:r>
              <a:rPr lang="en-GB" sz="1200" kern="100" dirty="0">
                <a:effectLst/>
                <a:latin typeface="Arial" panose="020B0604020202020204" pitchFamily="34" charset="0"/>
                <a:ea typeface="Aptos" panose="020B0004020202020204" pitchFamily="34" charset="0"/>
                <a:cs typeface="Arial" panose="020B0604020202020204" pitchFamily="34" charset="0"/>
              </a:rPr>
              <a:t>2.6 Additional Responsibilities</a:t>
            </a:r>
          </a:p>
          <a:p>
            <a:pPr marL="342900" lvl="0" indent="-342900">
              <a:buFont typeface="Symbol" panose="05050102010706020507" pitchFamily="18" charset="2"/>
              <a:buChar char=""/>
            </a:pPr>
            <a:r>
              <a:rPr lang="en-GB" sz="1200" dirty="0">
                <a:effectLst/>
                <a:latin typeface="Arial" panose="020B0604020202020204" pitchFamily="34" charset="0"/>
                <a:ea typeface="Times New Roman" panose="02020603050405020304" pitchFamily="18" charset="0"/>
                <a:cs typeface="Arial" panose="020B0604020202020204" pitchFamily="34" charset="0"/>
              </a:rPr>
              <a:t>Take positive action to promote equality, diversity and inclusion in all aspects of the work of the NFM</a:t>
            </a:r>
          </a:p>
          <a:p>
            <a:pPr marL="342900" lvl="0" indent="-342900">
              <a:buFont typeface="Symbol" panose="05050102010706020507" pitchFamily="18" charset="2"/>
              <a:buChar char=""/>
            </a:pPr>
            <a:r>
              <a:rPr lang="en-GB" sz="1200" dirty="0">
                <a:effectLst/>
                <a:latin typeface="Arial" panose="020B0604020202020204" pitchFamily="34" charset="0"/>
                <a:ea typeface="Times New Roman" panose="02020603050405020304" pitchFamily="18" charset="0"/>
                <a:cs typeface="Arial" panose="020B0604020202020204" pitchFamily="34" charset="0"/>
              </a:rPr>
              <a:t>Comply with NFM policies and procedures, including health and safety, safeguarding and data protection</a:t>
            </a:r>
          </a:p>
          <a:p>
            <a:pPr marL="342900" lvl="0" indent="-342900">
              <a:buFont typeface="Symbol" panose="05050102010706020507" pitchFamily="18" charset="2"/>
              <a:buChar char=""/>
            </a:pPr>
            <a:r>
              <a:rPr lang="en-GB" sz="1200" dirty="0">
                <a:effectLst/>
                <a:latin typeface="Arial" panose="020B0604020202020204" pitchFamily="34" charset="0"/>
                <a:ea typeface="Times New Roman" panose="02020603050405020304" pitchFamily="18" charset="0"/>
                <a:cs typeface="Arial" panose="020B0604020202020204" pitchFamily="34" charset="0"/>
              </a:rPr>
              <a:t>Support income generation and the future sustainability of the museum</a:t>
            </a:r>
          </a:p>
          <a:p>
            <a:pPr marL="342900" lvl="0" indent="-342900">
              <a:buFont typeface="Symbol" panose="05050102010706020507" pitchFamily="18" charset="2"/>
              <a:buChar char=""/>
            </a:pPr>
            <a:r>
              <a:rPr lang="en-GB" sz="1200" dirty="0">
                <a:effectLst/>
                <a:latin typeface="Arial" panose="020B0604020202020204" pitchFamily="34" charset="0"/>
                <a:ea typeface="Times New Roman" panose="02020603050405020304" pitchFamily="18" charset="0"/>
                <a:cs typeface="Arial" panose="020B0604020202020204" pitchFamily="34" charset="0"/>
              </a:rPr>
              <a:t>Carry out such other duties as may be reasonably expected of the post, including support for exhibitions, activations and digital requirements</a:t>
            </a:r>
          </a:p>
          <a:p>
            <a:pPr>
              <a:lnSpc>
                <a:spcPct val="115000"/>
              </a:lnSpc>
              <a:spcAft>
                <a:spcPts val="800"/>
              </a:spcAft>
              <a:buNone/>
            </a:pPr>
            <a:endParaRPr lang="en-GB" sz="1200" b="1" kern="0" dirty="0">
              <a:effectLst/>
              <a:latin typeface="Arial" panose="020B0604020202020204" pitchFamily="34" charset="0"/>
              <a:ea typeface="Times New Roman" panose="02020603050405020304" pitchFamily="18" charset="0"/>
              <a:cs typeface="Arial" panose="020B0604020202020204" pitchFamily="34" charset="0"/>
            </a:endParaRPr>
          </a:p>
          <a:p>
            <a:pPr>
              <a:lnSpc>
                <a:spcPct val="115000"/>
              </a:lnSpc>
              <a:spcAft>
                <a:spcPts val="800"/>
              </a:spcAft>
              <a:buNone/>
            </a:pPr>
            <a:r>
              <a:rPr lang="en-GB" sz="1200" b="1" kern="0" dirty="0">
                <a:effectLst/>
                <a:latin typeface="Arial" panose="020B0604020202020204" pitchFamily="34" charset="0"/>
                <a:ea typeface="Times New Roman" panose="02020603050405020304" pitchFamily="18" charset="0"/>
                <a:cs typeface="Arial" panose="020B0604020202020204" pitchFamily="34" charset="0"/>
              </a:rPr>
              <a:t>KPIs </a:t>
            </a:r>
            <a:endParaRPr lang="en-GB" sz="1200" kern="100" dirty="0">
              <a:effectLst/>
              <a:latin typeface="Arial" panose="020B0604020202020204" pitchFamily="34" charset="0"/>
              <a:ea typeface="Aptos" panose="020B0004020202020204" pitchFamily="34" charset="0"/>
              <a:cs typeface="Arial" panose="020B0604020202020204" pitchFamily="34" charset="0"/>
            </a:endParaRPr>
          </a:p>
          <a:p>
            <a:pPr marL="342900" lvl="0" indent="-342900">
              <a:buFont typeface="Symbol" panose="05050102010706020507" pitchFamily="18" charset="2"/>
              <a:buChar char=""/>
            </a:pPr>
            <a:r>
              <a:rPr lang="en-GB" sz="1200" dirty="0">
                <a:effectLst/>
                <a:latin typeface="Arial" panose="020B0604020202020204" pitchFamily="34" charset="0"/>
                <a:ea typeface="Times New Roman" panose="02020603050405020304" pitchFamily="18" charset="0"/>
                <a:cs typeface="Arial" panose="020B0604020202020204" pitchFamily="34" charset="0"/>
              </a:rPr>
              <a:t>Reports, dashboards and KPI returns are delivered accurately and in line with agreed deadlines</a:t>
            </a:r>
          </a:p>
          <a:p>
            <a:pPr marL="342900" lvl="0" indent="-342900">
              <a:buFont typeface="Symbol" panose="05050102010706020507" pitchFamily="18" charset="2"/>
              <a:buChar char=""/>
            </a:pPr>
            <a:r>
              <a:rPr lang="en-GB" sz="1200" dirty="0">
                <a:effectLst/>
                <a:latin typeface="Arial" panose="020B0604020202020204" pitchFamily="34" charset="0"/>
                <a:ea typeface="Times New Roman" panose="02020603050405020304" pitchFamily="18" charset="0"/>
                <a:cs typeface="Arial" panose="020B0604020202020204" pitchFamily="34" charset="0"/>
              </a:rPr>
              <a:t>CRM data quality improves through regular cleansing, deduplication and consistent data standards</a:t>
            </a:r>
          </a:p>
          <a:p>
            <a:pPr marL="342900" lvl="0" indent="-342900">
              <a:buFont typeface="Symbol" panose="05050102010706020507" pitchFamily="18" charset="2"/>
              <a:buChar char=""/>
            </a:pPr>
            <a:r>
              <a:rPr lang="en-GB" sz="1200" dirty="0">
                <a:effectLst/>
                <a:latin typeface="Arial" panose="020B0604020202020204" pitchFamily="34" charset="0"/>
                <a:ea typeface="Times New Roman" panose="02020603050405020304" pitchFamily="18" charset="0"/>
                <a:cs typeface="Arial" panose="020B0604020202020204" pitchFamily="34" charset="0"/>
              </a:rPr>
              <a:t>Colleagues are supported to collect, interpret and use data and evaluation evidence effectively</a:t>
            </a:r>
          </a:p>
          <a:p>
            <a:pPr marL="342900" lvl="0" indent="-342900">
              <a:buFont typeface="Symbol" panose="05050102010706020507" pitchFamily="18" charset="2"/>
              <a:buChar char=""/>
            </a:pPr>
            <a:r>
              <a:rPr lang="en-GB" sz="1200" dirty="0">
                <a:effectLst/>
                <a:latin typeface="Arial" panose="020B0604020202020204" pitchFamily="34" charset="0"/>
                <a:ea typeface="Times New Roman" panose="02020603050405020304" pitchFamily="18" charset="0"/>
                <a:cs typeface="Arial" panose="020B0604020202020204" pitchFamily="34" charset="0"/>
              </a:rPr>
              <a:t>Evaluation outputs provide clear evidence of outcomes, impact and learning for internal and external stakeholders</a:t>
            </a:r>
          </a:p>
          <a:p>
            <a:pPr>
              <a:lnSpc>
                <a:spcPct val="115000"/>
              </a:lnSpc>
              <a:spcAft>
                <a:spcPts val="800"/>
              </a:spcAft>
              <a:buNone/>
            </a:pPr>
            <a:r>
              <a:rPr lang="en-GB" sz="1200" kern="0" dirty="0">
                <a:effectLst/>
                <a:latin typeface="Arial" panose="020B0604020202020204" pitchFamily="34" charset="0"/>
                <a:ea typeface="Times New Roman" panose="02020603050405020304" pitchFamily="18" charset="0"/>
                <a:cs typeface="Arial" panose="020B0604020202020204" pitchFamily="34" charset="0"/>
              </a:rPr>
              <a:t> </a:t>
            </a:r>
            <a:endParaRPr lang="en-GB" sz="1200" kern="100" dirty="0">
              <a:effectLst/>
              <a:latin typeface="Arial" panose="020B0604020202020204" pitchFamily="34" charset="0"/>
              <a:ea typeface="Aptos" panose="020B0004020202020204" pitchFamily="34" charset="0"/>
              <a:cs typeface="Arial" panose="020B0604020202020204" pitchFamily="34" charset="0"/>
            </a:endParaRPr>
          </a:p>
          <a:p>
            <a:pPr>
              <a:lnSpc>
                <a:spcPct val="115000"/>
              </a:lnSpc>
              <a:spcAft>
                <a:spcPts val="800"/>
              </a:spcAft>
              <a:buNone/>
            </a:pPr>
            <a:r>
              <a:rPr lang="en-GB" sz="1200" b="1" kern="0" dirty="0">
                <a:effectLst/>
                <a:latin typeface="Arial" panose="020B0604020202020204" pitchFamily="34" charset="0"/>
                <a:ea typeface="Times New Roman" panose="02020603050405020304" pitchFamily="18" charset="0"/>
                <a:cs typeface="Arial" panose="020B0604020202020204" pitchFamily="34" charset="0"/>
              </a:rPr>
              <a:t>Knowledge, Experience and Skills </a:t>
            </a:r>
            <a:endParaRPr lang="en-GB" sz="1200" kern="100" dirty="0">
              <a:effectLst/>
              <a:latin typeface="Arial" panose="020B0604020202020204" pitchFamily="34" charset="0"/>
              <a:ea typeface="Aptos" panose="020B0004020202020204" pitchFamily="34" charset="0"/>
              <a:cs typeface="Arial" panose="020B0604020202020204" pitchFamily="34" charset="0"/>
            </a:endParaRPr>
          </a:p>
          <a:p>
            <a:pPr>
              <a:lnSpc>
                <a:spcPct val="115000"/>
              </a:lnSpc>
              <a:spcAft>
                <a:spcPts val="800"/>
              </a:spcAft>
              <a:buNone/>
            </a:pPr>
            <a:r>
              <a:rPr lang="en-GB" sz="1200" u="sng" kern="0" dirty="0">
                <a:effectLst/>
                <a:latin typeface="Arial" panose="020B0604020202020204" pitchFamily="34" charset="0"/>
                <a:ea typeface="Times New Roman" panose="02020603050405020304" pitchFamily="18" charset="0"/>
                <a:cs typeface="Arial" panose="020B0604020202020204" pitchFamily="34" charset="0"/>
              </a:rPr>
              <a:t>Essential</a:t>
            </a:r>
            <a:endParaRPr lang="en-GB" sz="1200" kern="100" dirty="0">
              <a:effectLst/>
              <a:latin typeface="Arial" panose="020B0604020202020204" pitchFamily="34" charset="0"/>
              <a:ea typeface="Aptos" panose="020B0004020202020204" pitchFamily="34" charset="0"/>
              <a:cs typeface="Arial" panose="020B0604020202020204" pitchFamily="34" charset="0"/>
            </a:endParaRPr>
          </a:p>
          <a:p>
            <a:pPr marL="342900" lvl="0" indent="-342900">
              <a:buFont typeface="Symbol" panose="05050102010706020507" pitchFamily="18" charset="2"/>
              <a:buChar char=""/>
            </a:pPr>
            <a:r>
              <a:rPr lang="en-GB" sz="1200" dirty="0">
                <a:effectLst/>
                <a:latin typeface="Arial" panose="020B0604020202020204" pitchFamily="34" charset="0"/>
                <a:ea typeface="Times New Roman" panose="02020603050405020304" pitchFamily="18" charset="0"/>
                <a:cs typeface="Arial" panose="020B0604020202020204" pitchFamily="34" charset="0"/>
              </a:rPr>
              <a:t>Strong skills in data visualisation, including dashboards, charts and insight summaries</a:t>
            </a:r>
          </a:p>
          <a:p>
            <a:pPr marL="342900" lvl="0" indent="-342900">
              <a:buFont typeface="Symbol" panose="05050102010706020507" pitchFamily="18" charset="2"/>
              <a:buChar char=""/>
            </a:pPr>
            <a:r>
              <a:rPr lang="en-GB" sz="1200" dirty="0">
                <a:effectLst/>
                <a:latin typeface="Arial" panose="020B0604020202020204" pitchFamily="34" charset="0"/>
                <a:ea typeface="Times New Roman" panose="02020603050405020304" pitchFamily="18" charset="0"/>
                <a:cs typeface="Arial" panose="020B0604020202020204" pitchFamily="34" charset="0"/>
              </a:rPr>
              <a:t>Experience using tools such as Power BI or advanced Excel to analyse and present data</a:t>
            </a:r>
          </a:p>
          <a:p>
            <a:pPr marL="342900" lvl="0" indent="-342900">
              <a:buFont typeface="Symbol" panose="05050102010706020507" pitchFamily="18" charset="2"/>
              <a:buChar char=""/>
            </a:pPr>
            <a:r>
              <a:rPr lang="en-GB" sz="1200" dirty="0">
                <a:effectLst/>
                <a:latin typeface="Arial" panose="020B0604020202020204" pitchFamily="34" charset="0"/>
                <a:ea typeface="Times New Roman" panose="02020603050405020304" pitchFamily="18" charset="0"/>
                <a:cs typeface="Arial" panose="020B0604020202020204" pitchFamily="34" charset="0"/>
              </a:rPr>
              <a:t>Strong analytical skills, with the ability to interpret complex information and communicate findings clearly</a:t>
            </a:r>
          </a:p>
          <a:p>
            <a:pPr marL="342900" lvl="0" indent="-342900">
              <a:buFont typeface="Symbol" panose="05050102010706020507" pitchFamily="18" charset="2"/>
              <a:buChar char=""/>
            </a:pPr>
            <a:r>
              <a:rPr lang="en-GB" sz="1200" dirty="0">
                <a:effectLst/>
                <a:latin typeface="Arial" panose="020B0604020202020204" pitchFamily="34" charset="0"/>
                <a:ea typeface="Times New Roman" panose="02020603050405020304" pitchFamily="18" charset="0"/>
                <a:cs typeface="Arial" panose="020B0604020202020204" pitchFamily="34" charset="0"/>
              </a:rPr>
              <a:t>Experience in data collection, evaluation, research or audience insight</a:t>
            </a:r>
          </a:p>
          <a:p>
            <a:pPr marL="342900" lvl="0" indent="-342900">
              <a:buFont typeface="Symbol" panose="05050102010706020507" pitchFamily="18" charset="2"/>
              <a:buChar char=""/>
            </a:pPr>
            <a:r>
              <a:rPr lang="en-GB" sz="1200" dirty="0">
                <a:effectLst/>
                <a:latin typeface="Arial" panose="020B0604020202020204" pitchFamily="34" charset="0"/>
                <a:ea typeface="Times New Roman" panose="02020603050405020304" pitchFamily="18" charset="0"/>
                <a:cs typeface="Arial" panose="020B0604020202020204" pitchFamily="34" charset="0"/>
              </a:rPr>
              <a:t>Knowledge of qualitative and quantitative research methods</a:t>
            </a:r>
          </a:p>
          <a:p>
            <a:pPr marL="342900" lvl="0" indent="-342900">
              <a:buFont typeface="Symbol" panose="05050102010706020507" pitchFamily="18" charset="2"/>
              <a:buChar char=""/>
            </a:pPr>
            <a:r>
              <a:rPr lang="en-GB" sz="1200" dirty="0">
                <a:effectLst/>
                <a:latin typeface="Arial" panose="020B0604020202020204" pitchFamily="34" charset="0"/>
                <a:ea typeface="Times New Roman" panose="02020603050405020304" pitchFamily="18" charset="0"/>
                <a:cs typeface="Arial" panose="020B0604020202020204" pitchFamily="34" charset="0"/>
              </a:rPr>
              <a:t>Excellent written and verbal communication skills, including the ability to tailor information for different audiences</a:t>
            </a:r>
          </a:p>
          <a:p>
            <a:pPr marL="342900" lvl="0" indent="-342900">
              <a:buFont typeface="Symbol" panose="05050102010706020507" pitchFamily="18" charset="2"/>
              <a:buChar char=""/>
            </a:pPr>
            <a:r>
              <a:rPr lang="en-GB" sz="1200" dirty="0">
                <a:effectLst/>
                <a:latin typeface="Arial" panose="020B0604020202020204" pitchFamily="34" charset="0"/>
                <a:ea typeface="Times New Roman" panose="02020603050405020304" pitchFamily="18" charset="0"/>
                <a:cs typeface="Arial" panose="020B0604020202020204" pitchFamily="34" charset="0"/>
              </a:rPr>
              <a:t>Ability to manage multiple projects, priorities and deadlines</a:t>
            </a:r>
          </a:p>
        </p:txBody>
      </p:sp>
    </p:spTree>
    <p:extLst>
      <p:ext uri="{BB962C8B-B14F-4D97-AF65-F5344CB8AC3E}">
        <p14:creationId xmlns:p14="http://schemas.microsoft.com/office/powerpoint/2010/main" val="19062405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2DCEE0-3B9B-3732-6F41-5188245BA4E3}"/>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D3AF6A6-680B-347A-1143-B2CF0E03B12B}"/>
              </a:ext>
            </a:extLst>
          </p:cNvPr>
          <p:cNvSpPr>
            <a:spLocks noGrp="1"/>
          </p:cNvSpPr>
          <p:nvPr>
            <p:ph sz="half" idx="2"/>
          </p:nvPr>
        </p:nvSpPr>
        <p:spPr>
          <a:xfrm>
            <a:off x="440140" y="633484"/>
            <a:ext cx="5977720" cy="6782937"/>
          </a:xfrm>
        </p:spPr>
        <p:txBody>
          <a:bodyPr vert="horz" lIns="91440" tIns="45720" rIns="91440" bIns="45720" rtlCol="0" anchor="t">
            <a:normAutofit/>
          </a:bodyPr>
          <a:lstStyle/>
          <a:p>
            <a:pPr marL="128270" indent="-128270">
              <a:lnSpc>
                <a:spcPct val="120000"/>
              </a:lnSpc>
            </a:pPr>
            <a:endParaRPr lang="en-GB" sz="1700" dirty="0">
              <a:solidFill>
                <a:schemeClr val="tx1"/>
              </a:solidFill>
            </a:endParaRPr>
          </a:p>
          <a:p>
            <a:pPr marL="128270" indent="-128270"/>
            <a:endParaRPr lang="en-GB" dirty="0"/>
          </a:p>
        </p:txBody>
      </p:sp>
      <p:sp>
        <p:nvSpPr>
          <p:cNvPr id="4" name="TextBox 3">
            <a:extLst>
              <a:ext uri="{FF2B5EF4-FFF2-40B4-BE49-F238E27FC236}">
                <a16:creationId xmlns:a16="http://schemas.microsoft.com/office/drawing/2014/main" id="{D060C5DD-2D1E-B205-B7F7-A6DCC042947B}"/>
              </a:ext>
            </a:extLst>
          </p:cNvPr>
          <p:cNvSpPr txBox="1"/>
          <p:nvPr/>
        </p:nvSpPr>
        <p:spPr>
          <a:xfrm>
            <a:off x="440140" y="529066"/>
            <a:ext cx="5977720" cy="4542269"/>
          </a:xfrm>
          <a:prstGeom prst="rect">
            <a:avLst/>
          </a:prstGeom>
          <a:noFill/>
        </p:spPr>
        <p:txBody>
          <a:bodyPr wrap="square">
            <a:spAutoFit/>
          </a:bodyPr>
          <a:lstStyle/>
          <a:p>
            <a:pPr marL="342900" lvl="0" indent="-342900">
              <a:buFont typeface="Symbol" panose="05050102010706020507" pitchFamily="18" charset="2"/>
              <a:buChar char=""/>
            </a:pPr>
            <a:r>
              <a:rPr lang="en-GB" sz="1200" dirty="0">
                <a:effectLst/>
                <a:latin typeface="Arial" panose="020B0604020202020204" pitchFamily="34" charset="0"/>
                <a:ea typeface="Times New Roman" panose="02020603050405020304" pitchFamily="18" charset="0"/>
                <a:cs typeface="RotisSemiSans"/>
              </a:rPr>
              <a:t>Understanding of UK GDPR, data governance and ethical considerations in audience data</a:t>
            </a:r>
            <a:endParaRPr lang="en-GB" sz="1000" dirty="0">
              <a:effectLst/>
              <a:latin typeface="RotisSemiSans"/>
              <a:ea typeface="Times New Roman" panose="02020603050405020304" pitchFamily="18" charset="0"/>
              <a:cs typeface="RotisSemiSans"/>
            </a:endParaRPr>
          </a:p>
          <a:p>
            <a:pPr marL="342900" lvl="0" indent="-342900">
              <a:buFont typeface="Symbol" panose="05050102010706020507" pitchFamily="18" charset="2"/>
              <a:buChar char=""/>
            </a:pPr>
            <a:r>
              <a:rPr lang="en-GB" sz="1200" dirty="0">
                <a:effectLst/>
                <a:latin typeface="Arial" panose="020B0604020202020204" pitchFamily="34" charset="0"/>
                <a:ea typeface="Times New Roman" panose="02020603050405020304" pitchFamily="18" charset="0"/>
                <a:cs typeface="RotisSemiSans"/>
              </a:rPr>
              <a:t>Excellent attention to detail and accuracy</a:t>
            </a:r>
            <a:endParaRPr lang="en-GB" sz="1000" dirty="0">
              <a:effectLst/>
              <a:latin typeface="RotisSemiSans"/>
              <a:ea typeface="Times New Roman" panose="02020603050405020304" pitchFamily="18" charset="0"/>
              <a:cs typeface="RotisSemiSans"/>
            </a:endParaRPr>
          </a:p>
          <a:p>
            <a:pPr marL="342900" lvl="0" indent="-342900">
              <a:buFont typeface="Symbol" panose="05050102010706020507" pitchFamily="18" charset="2"/>
              <a:buChar char=""/>
            </a:pPr>
            <a:r>
              <a:rPr lang="en-GB" sz="1200" dirty="0">
                <a:effectLst/>
                <a:latin typeface="Arial" panose="020B0604020202020204" pitchFamily="34" charset="0"/>
                <a:ea typeface="Times New Roman" panose="02020603050405020304" pitchFamily="18" charset="0"/>
                <a:cs typeface="RotisSemiSans"/>
              </a:rPr>
              <a:t>A structured and methodical approach to data, evaluation and problem solving</a:t>
            </a:r>
            <a:endParaRPr lang="en-GB" sz="1000" dirty="0">
              <a:effectLst/>
              <a:latin typeface="RotisSemiSans"/>
              <a:ea typeface="Times New Roman" panose="02020603050405020304" pitchFamily="18" charset="0"/>
              <a:cs typeface="RotisSemiSans"/>
            </a:endParaRPr>
          </a:p>
          <a:p>
            <a:pPr marL="342900" lvl="0" indent="-342900">
              <a:buFont typeface="Symbol" panose="05050102010706020507" pitchFamily="18" charset="2"/>
              <a:buChar char=""/>
            </a:pPr>
            <a:r>
              <a:rPr lang="en-GB" sz="1200" dirty="0">
                <a:effectLst/>
                <a:latin typeface="Arial" panose="020B0604020202020204" pitchFamily="34" charset="0"/>
                <a:ea typeface="Times New Roman" panose="02020603050405020304" pitchFamily="18" charset="0"/>
                <a:cs typeface="RotisSemiSans"/>
              </a:rPr>
              <a:t>Ability to build effective relationships and support cross-departmental outcomes</a:t>
            </a:r>
            <a:endParaRPr lang="en-GB" sz="1000" dirty="0">
              <a:effectLst/>
              <a:latin typeface="RotisSemiSans"/>
              <a:ea typeface="Times New Roman" panose="02020603050405020304" pitchFamily="18" charset="0"/>
              <a:cs typeface="RotisSemiSans"/>
            </a:endParaRPr>
          </a:p>
          <a:p>
            <a:pPr marL="342900" lvl="0" indent="-342900">
              <a:buFont typeface="Symbol" panose="05050102010706020507" pitchFamily="18" charset="2"/>
              <a:buChar char=""/>
            </a:pPr>
            <a:r>
              <a:rPr lang="en-GB" sz="1200" dirty="0">
                <a:effectLst/>
                <a:latin typeface="Arial" panose="020B0604020202020204" pitchFamily="34" charset="0"/>
                <a:ea typeface="Times New Roman" panose="02020603050405020304" pitchFamily="18" charset="0"/>
                <a:cs typeface="RotisSemiSans"/>
              </a:rPr>
              <a:t>Ability to work effectively as part of a team and contribute to shared goals</a:t>
            </a:r>
            <a:endParaRPr lang="en-GB" sz="1000" dirty="0">
              <a:effectLst/>
              <a:latin typeface="RotisSemiSans"/>
              <a:ea typeface="Times New Roman" panose="02020603050405020304" pitchFamily="18" charset="0"/>
              <a:cs typeface="RotisSemiSans"/>
            </a:endParaRPr>
          </a:p>
          <a:p>
            <a:pPr marL="342900" lvl="0" indent="-342900">
              <a:buFont typeface="Symbol" panose="05050102010706020507" pitchFamily="18" charset="2"/>
              <a:buChar char=""/>
            </a:pPr>
            <a:r>
              <a:rPr lang="en-GB" sz="1200" dirty="0">
                <a:effectLst/>
                <a:latin typeface="Arial" panose="020B0604020202020204" pitchFamily="34" charset="0"/>
                <a:ea typeface="Times New Roman" panose="02020603050405020304" pitchFamily="18" charset="0"/>
                <a:cs typeface="RotisSemiSans"/>
              </a:rPr>
              <a:t>Clear verbal and written communication skills, with experience communicating with a range of audiences</a:t>
            </a:r>
            <a:endParaRPr lang="en-GB" sz="1000" dirty="0">
              <a:effectLst/>
              <a:latin typeface="RotisSemiSans"/>
              <a:ea typeface="Times New Roman" panose="02020603050405020304" pitchFamily="18" charset="0"/>
              <a:cs typeface="RotisSemiSans"/>
            </a:endParaRPr>
          </a:p>
          <a:p>
            <a:pPr marL="342900" lvl="0" indent="-342900">
              <a:buFont typeface="Symbol" panose="05050102010706020507" pitchFamily="18" charset="2"/>
              <a:buChar char=""/>
            </a:pPr>
            <a:r>
              <a:rPr lang="en-GB" sz="1200" dirty="0">
                <a:effectLst/>
                <a:latin typeface="Arial" panose="020B0604020202020204" pitchFamily="34" charset="0"/>
                <a:ea typeface="Times New Roman" panose="02020603050405020304" pitchFamily="18" charset="0"/>
                <a:cs typeface="RotisSemiSans"/>
              </a:rPr>
              <a:t>Strong numeracy and analytical confidence</a:t>
            </a:r>
            <a:endParaRPr lang="en-GB" sz="1000" dirty="0">
              <a:effectLst/>
              <a:latin typeface="RotisSemiSans"/>
              <a:ea typeface="Times New Roman" panose="02020603050405020304" pitchFamily="18" charset="0"/>
              <a:cs typeface="RotisSemiSans"/>
            </a:endParaRPr>
          </a:p>
          <a:p>
            <a:pPr marL="342900" lvl="0" indent="-342900">
              <a:buFont typeface="Symbol" panose="05050102010706020507" pitchFamily="18" charset="2"/>
              <a:buChar char=""/>
            </a:pPr>
            <a:r>
              <a:rPr lang="en-GB" sz="1200" dirty="0">
                <a:effectLst/>
                <a:latin typeface="Arial" panose="020B0604020202020204" pitchFamily="34" charset="0"/>
                <a:ea typeface="Times New Roman" panose="02020603050405020304" pitchFamily="18" charset="0"/>
                <a:cs typeface="RotisSemiSans"/>
              </a:rPr>
              <a:t>Ability to remain calm under pressure, prioritise work and meet deadlines</a:t>
            </a:r>
            <a:endParaRPr lang="en-GB" sz="1000" dirty="0">
              <a:effectLst/>
              <a:latin typeface="RotisSemiSans"/>
              <a:ea typeface="Times New Roman" panose="02020603050405020304" pitchFamily="18" charset="0"/>
              <a:cs typeface="RotisSemiSans"/>
            </a:endParaRPr>
          </a:p>
          <a:p>
            <a:pPr marL="342900" lvl="0" indent="-342900">
              <a:buFont typeface="Symbol" panose="05050102010706020507" pitchFamily="18" charset="2"/>
              <a:buChar char=""/>
            </a:pPr>
            <a:r>
              <a:rPr lang="en-GB" sz="1200" dirty="0">
                <a:effectLst/>
                <a:latin typeface="Arial" panose="020B0604020202020204" pitchFamily="34" charset="0"/>
                <a:ea typeface="Times New Roman" panose="02020603050405020304" pitchFamily="18" charset="0"/>
                <a:cs typeface="RotisSemiSans"/>
              </a:rPr>
              <a:t>Good project management, time management and problem-solving skills</a:t>
            </a:r>
            <a:endParaRPr lang="en-GB" sz="1000" dirty="0">
              <a:effectLst/>
              <a:latin typeface="RotisSemiSans"/>
              <a:ea typeface="Times New Roman" panose="02020603050405020304" pitchFamily="18" charset="0"/>
              <a:cs typeface="RotisSemiSans"/>
            </a:endParaRPr>
          </a:p>
          <a:p>
            <a:pPr>
              <a:lnSpc>
                <a:spcPct val="115000"/>
              </a:lnSpc>
              <a:spcAft>
                <a:spcPts val="800"/>
              </a:spcAft>
              <a:buNone/>
            </a:pPr>
            <a:r>
              <a:rPr lang="en-GB" sz="1200" b="1" kern="0" dirty="0">
                <a:effectLst/>
                <a:latin typeface="Arial" panose="020B0604020202020204" pitchFamily="34" charset="0"/>
                <a:ea typeface="Times New Roman" panose="02020603050405020304" pitchFamily="18" charset="0"/>
                <a:cs typeface="Times New Roman" panose="02020603050405020304" pitchFamily="18" charset="0"/>
              </a:rPr>
              <a:t> </a:t>
            </a:r>
          </a:p>
          <a:p>
            <a:pPr>
              <a:lnSpc>
                <a:spcPct val="115000"/>
              </a:lnSpc>
              <a:spcAft>
                <a:spcPts val="800"/>
              </a:spcAft>
              <a:buNone/>
            </a:pPr>
            <a:r>
              <a:rPr lang="en-GB" sz="1200" u="sng" kern="0" dirty="0">
                <a:effectLst/>
                <a:latin typeface="Arial" panose="020B0604020202020204" pitchFamily="34" charset="0"/>
                <a:ea typeface="Times New Roman" panose="02020603050405020304" pitchFamily="18" charset="0"/>
                <a:cs typeface="Times New Roman" panose="02020603050405020304" pitchFamily="18" charset="0"/>
              </a:rPr>
              <a:t>Desirable </a:t>
            </a:r>
            <a:endParaRPr lang="en-GB" sz="1200" u="sng" kern="100" dirty="0">
              <a:latin typeface="Aptos" panose="020B0004020202020204" pitchFamily="34" charset="0"/>
              <a:ea typeface="Times New Roman" panose="02020603050405020304" pitchFamily="18" charset="0"/>
              <a:cs typeface="Times New Roman" panose="02020603050405020304" pitchFamily="18" charset="0"/>
            </a:endParaRPr>
          </a:p>
          <a:p>
            <a:pPr marL="342900" lvl="0" indent="-342900">
              <a:buFont typeface="Symbol" panose="05050102010706020507" pitchFamily="18" charset="2"/>
              <a:buChar char=""/>
            </a:pPr>
            <a:r>
              <a:rPr lang="en-GB" sz="1200" dirty="0">
                <a:effectLst/>
                <a:latin typeface="Arial" panose="020B0604020202020204" pitchFamily="34" charset="0"/>
                <a:ea typeface="Times New Roman" panose="02020603050405020304" pitchFamily="18" charset="0"/>
                <a:cs typeface="RotisSemiSans"/>
              </a:rPr>
              <a:t>Experience working in a museum, gallery, heritage or cultural organisation</a:t>
            </a:r>
          </a:p>
          <a:p>
            <a:pPr marL="342900" indent="-342900">
              <a:buFont typeface="Symbol" panose="05050102010706020507" pitchFamily="18" charset="2"/>
              <a:buChar char=""/>
            </a:pPr>
            <a:r>
              <a:rPr lang="en-GB" sz="1200" dirty="0">
                <a:latin typeface="Arial" panose="020B0604020202020204" pitchFamily="34" charset="0"/>
                <a:ea typeface="Times New Roman" panose="02020603050405020304" pitchFamily="18" charset="0"/>
                <a:cs typeface="Arial" panose="020B0604020202020204" pitchFamily="34" charset="0"/>
              </a:rPr>
              <a:t>Experience administering or working with Microsoft Dynamics 365 CRM</a:t>
            </a:r>
          </a:p>
          <a:p>
            <a:pPr marL="342900" lvl="0" indent="-342900">
              <a:buFont typeface="Symbol" panose="05050102010706020507" pitchFamily="18" charset="2"/>
              <a:buChar char=""/>
            </a:pPr>
            <a:r>
              <a:rPr lang="en-GB" sz="1200" dirty="0">
                <a:effectLst/>
                <a:latin typeface="Arial" panose="020B0604020202020204" pitchFamily="34" charset="0"/>
                <a:ea typeface="Times New Roman" panose="02020603050405020304" pitchFamily="18" charset="0"/>
                <a:cs typeface="RotisSemiSans"/>
              </a:rPr>
              <a:t>Experience using survey platforms and audience research tools</a:t>
            </a:r>
            <a:endParaRPr lang="en-GB" sz="1000" dirty="0">
              <a:effectLst/>
              <a:latin typeface="RotisSemiSans"/>
              <a:ea typeface="Times New Roman" panose="02020603050405020304" pitchFamily="18" charset="0"/>
              <a:cs typeface="RotisSemiSans"/>
            </a:endParaRPr>
          </a:p>
          <a:p>
            <a:pPr marL="342900" lvl="0" indent="-342900">
              <a:buFont typeface="Symbol" panose="05050102010706020507" pitchFamily="18" charset="2"/>
              <a:buChar char=""/>
            </a:pPr>
            <a:r>
              <a:rPr lang="en-GB" sz="1200" dirty="0">
                <a:effectLst/>
                <a:latin typeface="Arial" panose="020B0604020202020204" pitchFamily="34" charset="0"/>
                <a:ea typeface="Times New Roman" panose="02020603050405020304" pitchFamily="18" charset="0"/>
                <a:cs typeface="RotisSemiSans"/>
              </a:rPr>
              <a:t>Knowledge of Arts Council England and other sector evaluation or impact frameworks</a:t>
            </a:r>
            <a:endParaRPr lang="en-GB" sz="1000" dirty="0">
              <a:effectLst/>
              <a:latin typeface="RotisSemiSans"/>
              <a:ea typeface="Times New Roman" panose="02020603050405020304" pitchFamily="18" charset="0"/>
              <a:cs typeface="RotisSemiSans"/>
            </a:endParaRPr>
          </a:p>
          <a:p>
            <a:pPr marL="342900" lvl="0" indent="-342900">
              <a:buFont typeface="Symbol" panose="05050102010706020507" pitchFamily="18" charset="2"/>
              <a:buChar char=""/>
            </a:pPr>
            <a:r>
              <a:rPr lang="en-GB" sz="1200" dirty="0">
                <a:effectLst/>
                <a:latin typeface="Arial" panose="020B0604020202020204" pitchFamily="34" charset="0"/>
                <a:ea typeface="Times New Roman" panose="02020603050405020304" pitchFamily="18" charset="0"/>
                <a:cs typeface="RotisSemiSans"/>
              </a:rPr>
              <a:t>Experience supporting teams to use CRM systems and data tools confidently</a:t>
            </a:r>
            <a:endParaRPr lang="en-GB" sz="1000" dirty="0">
              <a:effectLst/>
              <a:latin typeface="RotisSemiSans"/>
              <a:ea typeface="Times New Roman" panose="02020603050405020304" pitchFamily="18" charset="0"/>
              <a:cs typeface="RotisSemiSans"/>
            </a:endParaRPr>
          </a:p>
          <a:p>
            <a:pPr>
              <a:lnSpc>
                <a:spcPct val="115000"/>
              </a:lnSpc>
              <a:spcAft>
                <a:spcPts val="800"/>
              </a:spcAft>
              <a:buNone/>
            </a:pPr>
            <a:r>
              <a:rPr lang="en-GB" sz="11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buNone/>
            </a:pPr>
            <a:br>
              <a:rPr lang="en-GB" sz="1200" b="1" kern="0" dirty="0">
                <a:effectLst/>
                <a:latin typeface="Arial" panose="020B0604020202020204" pitchFamily="34" charset="0"/>
                <a:ea typeface="Times New Roman" panose="02020603050405020304" pitchFamily="18" charset="0"/>
                <a:cs typeface="Times New Roman" panose="02020603050405020304" pitchFamily="18" charset="0"/>
              </a:rPr>
            </a:b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806281800"/>
      </p:ext>
    </p:extLst>
  </p:cSld>
  <p:clrMapOvr>
    <a:masterClrMapping/>
  </p:clrMapOvr>
</p:sld>
</file>

<file path=ppt/theme/theme1.xml><?xml version="1.0" encoding="utf-8"?>
<a:theme xmlns:a="http://schemas.openxmlformats.org/drawingml/2006/main" name="1_Office Theme">
  <a:themeElements>
    <a:clrScheme name="NFM">
      <a:dk1>
        <a:srgbClr val="000000"/>
      </a:dk1>
      <a:lt1>
        <a:srgbClr val="FFFFFF"/>
      </a:lt1>
      <a:dk2>
        <a:srgbClr val="042133"/>
      </a:dk2>
      <a:lt2>
        <a:srgbClr val="E7E6E6"/>
      </a:lt2>
      <a:accent1>
        <a:srgbClr val="00453B"/>
      </a:accent1>
      <a:accent2>
        <a:srgbClr val="ABFF00"/>
      </a:accent2>
      <a:accent3>
        <a:srgbClr val="610833"/>
      </a:accent3>
      <a:accent4>
        <a:srgbClr val="DC6BDC"/>
      </a:accent4>
      <a:accent5>
        <a:srgbClr val="FF2B2B"/>
      </a:accent5>
      <a:accent6>
        <a:srgbClr val="FFD9E5"/>
      </a:accent6>
      <a:hlink>
        <a:srgbClr val="1C61AB"/>
      </a:hlink>
      <a:folHlink>
        <a:srgbClr val="BAFFF5"/>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e83adb47-52ca-4e17-964e-a558357f696b" xsi:nil="true"/>
    <lcf76f155ced4ddcb4097134ff3c332f xmlns="f219232a-bffd-491f-b9f6-a6b0a73fd7b4">
      <Terms xmlns="http://schemas.microsoft.com/office/infopath/2007/PartnerControls"/>
    </lcf76f155ced4ddcb4097134ff3c332f>
    <Month xmlns="f219232a-bffd-491f-b9f6-a6b0a73fd7b4">1</Month>
    <Number xmlns="f219232a-bffd-491f-b9f6-a6b0a73fd7b4"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CFECD176B0938478C516090845D72A9" ma:contentTypeVersion="17" ma:contentTypeDescription="Create a new document." ma:contentTypeScope="" ma:versionID="221b551a2bdbde14ee3b1f137e8b8fdf">
  <xsd:schema xmlns:xsd="http://www.w3.org/2001/XMLSchema" xmlns:xs="http://www.w3.org/2001/XMLSchema" xmlns:p="http://schemas.microsoft.com/office/2006/metadata/properties" xmlns:ns2="f219232a-bffd-491f-b9f6-a6b0a73fd7b4" xmlns:ns3="e83adb47-52ca-4e17-964e-a558357f696b" targetNamespace="http://schemas.microsoft.com/office/2006/metadata/properties" ma:root="true" ma:fieldsID="ec696b6f9179c7c57582f6f882e7698f" ns2:_="" ns3:_="">
    <xsd:import namespace="f219232a-bffd-491f-b9f6-a6b0a73fd7b4"/>
    <xsd:import namespace="e83adb47-52ca-4e17-964e-a558357f696b"/>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element ref="ns2:MediaServiceSearchProperties" minOccurs="0"/>
                <xsd:element ref="ns2:Month" minOccurs="0"/>
                <xsd:element ref="ns2:Numbe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219232a-bffd-491f-b9f6-a6b0a73fd7b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2719513e-3d86-4af4-9b86-5dd3818adf1c"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onth" ma:index="23" nillable="true" ma:displayName="Month" ma:default="1" ma:format="Dropdown" ma:internalName="Month" ma:percentage="FALSE">
      <xsd:simpleType>
        <xsd:restriction base="dms:Number"/>
      </xsd:simpleType>
    </xsd:element>
    <xsd:element name="Number" ma:index="24" nillable="true" ma:displayName="Number" ma:format="Dropdown" ma:internalName="Number" ma:percentage="FALSE">
      <xsd:simpleType>
        <xsd:restriction base="dms:Number"/>
      </xsd:simpleType>
    </xsd:element>
  </xsd:schema>
  <xsd:schema xmlns:xsd="http://www.w3.org/2001/XMLSchema" xmlns:xs="http://www.w3.org/2001/XMLSchema" xmlns:dms="http://schemas.microsoft.com/office/2006/documentManagement/types" xmlns:pc="http://schemas.microsoft.com/office/infopath/2007/PartnerControls" targetNamespace="e83adb47-52ca-4e17-964e-a558357f696b"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5346b45e-84f0-45ce-833d-dc8c041cb1c2}" ma:internalName="TaxCatchAll" ma:showField="CatchAllData" ma:web="e83adb47-52ca-4e17-964e-a558357f696b">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FBA3DB0-5DDC-4F17-B244-5FC9EAE2E2A7}">
  <ds:schemaRefs>
    <ds:schemaRef ds:uri="http://schemas.microsoft.com/office/infopath/2007/PartnerControls"/>
    <ds:schemaRef ds:uri="e83adb47-52ca-4e17-964e-a558357f696b"/>
    <ds:schemaRef ds:uri="http://purl.org/dc/dcmitype/"/>
    <ds:schemaRef ds:uri="http://schemas.openxmlformats.org/package/2006/metadata/core-properties"/>
    <ds:schemaRef ds:uri="f219232a-bffd-491f-b9f6-a6b0a73fd7b4"/>
    <ds:schemaRef ds:uri="http://schemas.microsoft.com/office/2006/documentManagement/types"/>
    <ds:schemaRef ds:uri="http://www.w3.org/XML/1998/namespace"/>
    <ds:schemaRef ds:uri="http://schemas.microsoft.com/office/2006/metadata/properties"/>
    <ds:schemaRef ds:uri="http://purl.org/dc/terms/"/>
    <ds:schemaRef ds:uri="http://purl.org/dc/elements/1.1/"/>
  </ds:schemaRefs>
</ds:datastoreItem>
</file>

<file path=customXml/itemProps2.xml><?xml version="1.0" encoding="utf-8"?>
<ds:datastoreItem xmlns:ds="http://schemas.openxmlformats.org/officeDocument/2006/customXml" ds:itemID="{9C36409A-D594-434A-AF45-C40E9630611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219232a-bffd-491f-b9f6-a6b0a73fd7b4"/>
    <ds:schemaRef ds:uri="e83adb47-52ca-4e17-964e-a558357f696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9DF96DA-DF71-415D-B0BE-84013F3685C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2149</TotalTime>
  <Words>1716</Words>
  <Application>Microsoft Office PowerPoint</Application>
  <PresentationFormat>A4 Paper (210x297 mm)</PresentationFormat>
  <Paragraphs>147</Paragraphs>
  <Slides>10</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10</vt:i4>
      </vt:variant>
    </vt:vector>
  </HeadingPairs>
  <TitlesOfParts>
    <vt:vector size="17" baseType="lpstr">
      <vt:lpstr>Aptos</vt:lpstr>
      <vt:lpstr>Arial</vt:lpstr>
      <vt:lpstr>Calibri</vt:lpstr>
      <vt:lpstr>RotisSemiSans</vt:lpstr>
      <vt:lpstr>Symbol</vt:lpstr>
      <vt:lpstr>Wingdings</vt:lpstr>
      <vt:lpstr>1_Office Theme</vt:lpstr>
      <vt:lpstr>PowerPoint Presentation</vt:lpstr>
      <vt:lpstr>Contents</vt:lpstr>
      <vt:lpstr>Football Matters</vt:lpstr>
      <vt:lpstr>PowerPoint Presentation</vt:lpstr>
      <vt:lpstr>Who would this role suit?</vt:lpstr>
      <vt:lpstr>Job Description Data &amp; Evaluation Lead </vt:lpstr>
      <vt:lpstr>PowerPoint Presentation</vt:lpstr>
      <vt:lpstr>PowerPoint Presentation</vt:lpstr>
      <vt:lpstr>PowerPoint Presentation</vt:lpstr>
      <vt:lpstr>Please submit:   1. Your CV  2. A cover letter outlining how your skills and experience  meet the criteria   3. Your completed equal opportunities monitoring form  Deadline for applications: Monday 28th June 2026  Submit to: recruitment@nationalfootballmuseum.com   If you require access support for your application, please contact us at recruitment@nationalfootballmuseum.com or call 0161 605 8200.  Please note: All applications must be made via the email above. We do not accept applications via LinkedIn. We reserve the right to close this vacancy early or re-advertise the position if a suitable candidate is not identified during the initial recruitment process.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Harrington</dc:creator>
  <cp:lastModifiedBy>Jennie Hart</cp:lastModifiedBy>
  <cp:revision>51</cp:revision>
  <dcterms:created xsi:type="dcterms:W3CDTF">2024-02-21T16:16:20Z</dcterms:created>
  <dcterms:modified xsi:type="dcterms:W3CDTF">2026-06-18T15:17:12Z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0x0101001CFECD176B0938478C516090845D72A9</vt:lpwstr>
  </property>
  <property fmtid="{D5CDD505-2E9C-101B-9397-08002B2CF9AE}" pid="3" name="MediaServiceImageTags">
    <vt:lpwstr/>
  </property>
</Properties>
</file>