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9" r:id="rId4"/>
  </p:sldMasterIdLst>
  <p:sldIdLst>
    <p:sldId id="280" r:id="rId5"/>
    <p:sldId id="286" r:id="rId6"/>
    <p:sldId id="272" r:id="rId7"/>
    <p:sldId id="307" r:id="rId8"/>
    <p:sldId id="304" r:id="rId9"/>
    <p:sldId id="279" r:id="rId10"/>
    <p:sldId id="305" r:id="rId11"/>
    <p:sldId id="309" r:id="rId12"/>
    <p:sldId id="289"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1FA4D0-8BFD-4004-B9F0-5F5E4F769877}">
          <p14:sldIdLst>
            <p14:sldId id="280"/>
            <p14:sldId id="286"/>
            <p14:sldId id="272"/>
            <p14:sldId id="307"/>
            <p14:sldId id="304"/>
            <p14:sldId id="279"/>
            <p14:sldId id="305"/>
            <p14:sldId id="309"/>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7BE999-5743-884C-8968-9BD7F0320276}" name="Jennie Hart" initials="JH" userId="S::jennie.hart@nationalfootballmuseum.com::4f64161d-5df7-4700-b68a-5456053660e8" providerId="AD"/>
  <p188:author id="{E8A7C7AE-5AC0-FA6F-4321-3348E246E6B3}" name="Jennie Hart" initials="" userId="S::Jennie.Hart@nationalfootballmuseum.com::4f64161d-5df7-4700-b68a-5456053660e8" providerId="AD"/>
  <p188:author id="{22DCB3CD-06D3-629C-6933-3DA3FC1E7EAB}" name="Tim Desmond" initials="TD" userId="S::tim.desmond@nationalfootballmuseum.com::c5cfd0a2-eeec-4ec7-98da-ecc5fc942f14" providerId="AD"/>
  <p188:author id="{AA9BDCCE-3BA2-85B0-64DE-FCAECB60A084}" name="Janine Ross" initials="JR" userId="S::Janine.Ross@nationalfootballmuseum.com::2d294800-e3ed-4adf-84e8-4fd8238b22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7B4"/>
    <a:srgbClr val="BAFFF5"/>
    <a:srgbClr val="AB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660"/>
  </p:normalViewPr>
  <p:slideViewPr>
    <p:cSldViewPr snapToGrid="0">
      <p:cViewPr varScale="1">
        <p:scale>
          <a:sx n="48" d="100"/>
          <a:sy n="48" d="100"/>
        </p:scale>
        <p:origin x="22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199375-485C-00C6-A18B-FE2B239B75EF}"/>
              </a:ext>
            </a:extLst>
          </p:cNvPr>
          <p:cNvPicPr>
            <a:picLocks noChangeAspect="1"/>
          </p:cNvPicPr>
          <p:nvPr userDrawn="1"/>
        </p:nvPicPr>
        <p:blipFill>
          <a:blip r:embed="rId2"/>
          <a:stretch>
            <a:fillRect/>
          </a:stretch>
        </p:blipFill>
        <p:spPr>
          <a:xfrm>
            <a:off x="23792" y="6059091"/>
            <a:ext cx="6834208" cy="3846909"/>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46730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67388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96089-0F66-0114-FA7D-08C1DFB18C6F}"/>
              </a:ext>
            </a:extLst>
          </p:cNvPr>
          <p:cNvPicPr>
            <a:picLocks noChangeAspect="1"/>
          </p:cNvPicPr>
          <p:nvPr userDrawn="1"/>
        </p:nvPicPr>
        <p:blipFill>
          <a:blip r:embed="rId2"/>
          <a:stretch>
            <a:fillRect/>
          </a:stretch>
        </p:blipFill>
        <p:spPr>
          <a:xfrm>
            <a:off x="8846" y="6007101"/>
            <a:ext cx="6840305" cy="3898900"/>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50540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88390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5515F-A0D1-28F6-F08B-2F3F8297E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47619"/>
            <a:ext cx="6858000" cy="3858381"/>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48127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7511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9D009F7-75C7-3D1B-BE58-2BF00D4FF534}"/>
              </a:ext>
            </a:extLst>
          </p:cNvPr>
          <p:cNvSpPr>
            <a:spLocks noGrp="1"/>
          </p:cNvSpPr>
          <p:nvPr>
            <p:ph type="pic" sz="quarter" idx="10"/>
          </p:nvPr>
        </p:nvSpPr>
        <p:spPr>
          <a:xfrm>
            <a:off x="1" y="2260601"/>
            <a:ext cx="6438899" cy="7645400"/>
          </a:xfrm>
          <a:custGeom>
            <a:avLst/>
            <a:gdLst>
              <a:gd name="connsiteX0" fmla="*/ 3824355 w 4735929"/>
              <a:gd name="connsiteY0" fmla="*/ 229 h 6131859"/>
              <a:gd name="connsiteX1" fmla="*/ 4382166 w 4735929"/>
              <a:gd name="connsiteY1" fmla="*/ 179287 h 6131859"/>
              <a:gd name="connsiteX2" fmla="*/ 4735286 w 4735929"/>
              <a:gd name="connsiteY2" fmla="*/ 841327 h 6131859"/>
              <a:gd name="connsiteX3" fmla="*/ 4735929 w 4735929"/>
              <a:gd name="connsiteY3" fmla="*/ 1063078 h 6131859"/>
              <a:gd name="connsiteX4" fmla="*/ 4735929 w 4735929"/>
              <a:gd name="connsiteY4" fmla="*/ 6131859 h 6131859"/>
              <a:gd name="connsiteX5" fmla="*/ 0 w 4735929"/>
              <a:gd name="connsiteY5" fmla="*/ 6131859 h 6131859"/>
              <a:gd name="connsiteX6" fmla="*/ 0 w 4735929"/>
              <a:gd name="connsiteY6" fmla="*/ 929385 h 6131859"/>
              <a:gd name="connsiteX7" fmla="*/ 3625755 w 4735929"/>
              <a:gd name="connsiteY7" fmla="*/ 26954 h 6131859"/>
              <a:gd name="connsiteX8" fmla="*/ 3824355 w 4735929"/>
              <a:gd name="connsiteY8" fmla="*/ 229 h 613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5929" h="6131859">
                <a:moveTo>
                  <a:pt x="3824355" y="229"/>
                </a:moveTo>
                <a:cubicBezTo>
                  <a:pt x="4023136" y="-4260"/>
                  <a:pt x="4219113" y="57324"/>
                  <a:pt x="4382166" y="179287"/>
                </a:cubicBezTo>
                <a:cubicBezTo>
                  <a:pt x="4595067" y="337406"/>
                  <a:pt x="4723708" y="579082"/>
                  <a:pt x="4735286" y="841327"/>
                </a:cubicBezTo>
                <a:cubicBezTo>
                  <a:pt x="4735929" y="854825"/>
                  <a:pt x="4735929" y="1049580"/>
                  <a:pt x="4735929" y="1063078"/>
                </a:cubicBezTo>
                <a:lnTo>
                  <a:pt x="4735929" y="6131859"/>
                </a:lnTo>
                <a:lnTo>
                  <a:pt x="0" y="6131859"/>
                </a:lnTo>
                <a:lnTo>
                  <a:pt x="0" y="929385"/>
                </a:lnTo>
                <a:lnTo>
                  <a:pt x="3625755" y="26954"/>
                </a:lnTo>
                <a:cubicBezTo>
                  <a:pt x="3691523" y="10563"/>
                  <a:pt x="3758095" y="1725"/>
                  <a:pt x="3824355" y="229"/>
                </a:cubicBez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4B428829-726F-E64C-9E3C-5EBAB56D8A8D}"/>
              </a:ext>
            </a:extLst>
          </p:cNvPr>
          <p:cNvSpPr>
            <a:spLocks noGrp="1"/>
          </p:cNvSpPr>
          <p:nvPr>
            <p:ph type="title"/>
          </p:nvPr>
        </p:nvSpPr>
        <p:spPr>
          <a:xfrm>
            <a:off x="336287" y="305403"/>
            <a:ext cx="6102613" cy="1180497"/>
          </a:xfrm>
        </p:spPr>
        <p:txBody>
          <a:bodyPr anchor="t" anchorCtr="0"/>
          <a:lstStyle>
            <a:lvl1pPr>
              <a:defRPr sz="1800">
                <a:solidFill>
                  <a:schemeClr val="accent2"/>
                </a:solidFill>
              </a:defRPr>
            </a:lvl1pPr>
          </a:lstStyle>
          <a:p>
            <a:r>
              <a:rPr lang="en-GB"/>
              <a:t>Click to edit Master title style</a:t>
            </a:r>
            <a:endParaRPr lang="en-US"/>
          </a:p>
        </p:txBody>
      </p:sp>
    </p:spTree>
    <p:extLst>
      <p:ext uri="{BB962C8B-B14F-4D97-AF65-F5344CB8AC3E}">
        <p14:creationId xmlns:p14="http://schemas.microsoft.com/office/powerpoint/2010/main" val="259375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9D009F7-75C7-3D1B-BE58-2BF00D4FF534}"/>
              </a:ext>
            </a:extLst>
          </p:cNvPr>
          <p:cNvSpPr>
            <a:spLocks noGrp="1"/>
          </p:cNvSpPr>
          <p:nvPr>
            <p:ph type="pic" sz="quarter" idx="10"/>
          </p:nvPr>
        </p:nvSpPr>
        <p:spPr>
          <a:xfrm>
            <a:off x="1" y="2260601"/>
            <a:ext cx="6438899" cy="7645400"/>
          </a:xfrm>
          <a:custGeom>
            <a:avLst/>
            <a:gdLst>
              <a:gd name="connsiteX0" fmla="*/ 3824355 w 4735929"/>
              <a:gd name="connsiteY0" fmla="*/ 229 h 6131859"/>
              <a:gd name="connsiteX1" fmla="*/ 4382166 w 4735929"/>
              <a:gd name="connsiteY1" fmla="*/ 179287 h 6131859"/>
              <a:gd name="connsiteX2" fmla="*/ 4735286 w 4735929"/>
              <a:gd name="connsiteY2" fmla="*/ 841327 h 6131859"/>
              <a:gd name="connsiteX3" fmla="*/ 4735929 w 4735929"/>
              <a:gd name="connsiteY3" fmla="*/ 1063078 h 6131859"/>
              <a:gd name="connsiteX4" fmla="*/ 4735929 w 4735929"/>
              <a:gd name="connsiteY4" fmla="*/ 6131859 h 6131859"/>
              <a:gd name="connsiteX5" fmla="*/ 0 w 4735929"/>
              <a:gd name="connsiteY5" fmla="*/ 6131859 h 6131859"/>
              <a:gd name="connsiteX6" fmla="*/ 0 w 4735929"/>
              <a:gd name="connsiteY6" fmla="*/ 929385 h 6131859"/>
              <a:gd name="connsiteX7" fmla="*/ 3625755 w 4735929"/>
              <a:gd name="connsiteY7" fmla="*/ 26954 h 6131859"/>
              <a:gd name="connsiteX8" fmla="*/ 3824355 w 4735929"/>
              <a:gd name="connsiteY8" fmla="*/ 229 h 613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5929" h="6131859">
                <a:moveTo>
                  <a:pt x="3824355" y="229"/>
                </a:moveTo>
                <a:cubicBezTo>
                  <a:pt x="4023136" y="-4260"/>
                  <a:pt x="4219113" y="57324"/>
                  <a:pt x="4382166" y="179287"/>
                </a:cubicBezTo>
                <a:cubicBezTo>
                  <a:pt x="4595067" y="337406"/>
                  <a:pt x="4723708" y="579082"/>
                  <a:pt x="4735286" y="841327"/>
                </a:cubicBezTo>
                <a:cubicBezTo>
                  <a:pt x="4735929" y="854825"/>
                  <a:pt x="4735929" y="1049580"/>
                  <a:pt x="4735929" y="1063078"/>
                </a:cubicBezTo>
                <a:lnTo>
                  <a:pt x="4735929" y="6131859"/>
                </a:lnTo>
                <a:lnTo>
                  <a:pt x="0" y="6131859"/>
                </a:lnTo>
                <a:lnTo>
                  <a:pt x="0" y="929385"/>
                </a:lnTo>
                <a:lnTo>
                  <a:pt x="3625755" y="26954"/>
                </a:lnTo>
                <a:cubicBezTo>
                  <a:pt x="3691523" y="10563"/>
                  <a:pt x="3758095" y="1725"/>
                  <a:pt x="3824355" y="229"/>
                </a:cubicBez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4B428829-726F-E64C-9E3C-5EBAB56D8A8D}"/>
              </a:ext>
            </a:extLst>
          </p:cNvPr>
          <p:cNvSpPr>
            <a:spLocks noGrp="1"/>
          </p:cNvSpPr>
          <p:nvPr>
            <p:ph type="title"/>
          </p:nvPr>
        </p:nvSpPr>
        <p:spPr>
          <a:xfrm>
            <a:off x="336287" y="305403"/>
            <a:ext cx="6102613" cy="1180497"/>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47906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hasCustomPrompt="1"/>
          </p:nvPr>
        </p:nvSpPr>
        <p:spPr>
          <a:xfrm>
            <a:off x="472381" y="3383633"/>
            <a:ext cx="2901255" cy="5322183"/>
          </a:xfrm>
        </p:spPr>
        <p:txBody>
          <a:bodyPr>
            <a:normAutofit/>
          </a:bodyPr>
          <a:lstStyle>
            <a:lvl1pPr marL="0" indent="0">
              <a:buNone/>
              <a:defRPr sz="1800">
                <a:solidFill>
                  <a:schemeClr val="accent2"/>
                </a:solidFill>
              </a:defRPr>
            </a:lvl1pPr>
            <a:lvl2pPr marL="257175" indent="0">
              <a:buNone/>
              <a:defRPr sz="1013">
                <a:solidFill>
                  <a:schemeClr val="accent1"/>
                </a:solidFill>
              </a:defRPr>
            </a:lvl2pPr>
            <a:lvl3pPr marL="514350" indent="0">
              <a:buNone/>
              <a:defRPr sz="900">
                <a:solidFill>
                  <a:schemeClr val="accent1"/>
                </a:solidFill>
              </a:defRPr>
            </a:lvl3pPr>
            <a:lvl4pPr marL="771525" indent="0">
              <a:buNone/>
              <a:defRPr sz="788">
                <a:solidFill>
                  <a:schemeClr val="accent1"/>
                </a:solidFill>
              </a:defRPr>
            </a:lvl4pPr>
            <a:lvl5pPr marL="1028700" indent="0">
              <a:buNone/>
              <a:defRPr sz="788">
                <a:solidFill>
                  <a:schemeClr val="accent1"/>
                </a:solidFill>
              </a:defRPr>
            </a:lvl5pPr>
          </a:lstStyle>
          <a:p>
            <a:pPr lvl="0"/>
            <a:r>
              <a:rPr lang="en-GB" dirty="0"/>
              <a:t>Text here</a:t>
            </a:r>
            <a:endParaRPr lang="en-US" dirty="0"/>
          </a:p>
        </p:txBody>
      </p:sp>
      <p:sp>
        <p:nvSpPr>
          <p:cNvPr id="11" name="Title 1">
            <a:extLst>
              <a:ext uri="{FF2B5EF4-FFF2-40B4-BE49-F238E27FC236}">
                <a16:creationId xmlns:a16="http://schemas.microsoft.com/office/drawing/2014/main" id="{18A1D725-1C00-8ACF-EB95-975A5E36C1D1}"/>
              </a:ext>
            </a:extLst>
          </p:cNvPr>
          <p:cNvSpPr>
            <a:spLocks noGrp="1"/>
          </p:cNvSpPr>
          <p:nvPr>
            <p:ph type="title" hasCustomPrompt="1"/>
          </p:nvPr>
        </p:nvSpPr>
        <p:spPr>
          <a:xfrm>
            <a:off x="472381" y="1003476"/>
            <a:ext cx="5916812" cy="2160518"/>
          </a:xfrm>
        </p:spPr>
        <p:txBody>
          <a:bodyPr anchor="t" anchorCtr="0">
            <a:normAutofit/>
          </a:bodyPr>
          <a:lstStyle>
            <a:lvl1pPr>
              <a:defRPr sz="2800">
                <a:solidFill>
                  <a:schemeClr val="accent2"/>
                </a:solidFill>
              </a:defRPr>
            </a:lvl1pPr>
          </a:lstStyle>
          <a:p>
            <a:r>
              <a:rPr lang="en-US" dirty="0"/>
              <a:t>Text here</a:t>
            </a:r>
          </a:p>
        </p:txBody>
      </p:sp>
      <p:pic>
        <p:nvPicPr>
          <p:cNvPr id="2" name="Picture 1" descr="A green exclamation mark and a black background&#10;&#10;Description automatically generated">
            <a:extLst>
              <a:ext uri="{FF2B5EF4-FFF2-40B4-BE49-F238E27FC236}">
                <a16:creationId xmlns:a16="http://schemas.microsoft.com/office/drawing/2014/main" id="{BDA47ED2-80DA-9833-9350-0CBE852BDA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123517"/>
            <a:ext cx="1332806" cy="395383"/>
          </a:xfrm>
          <a:prstGeom prst="rect">
            <a:avLst/>
          </a:prstGeom>
        </p:spPr>
      </p:pic>
      <p:sp>
        <p:nvSpPr>
          <p:cNvPr id="3" name="Content Placeholder 3">
            <a:extLst>
              <a:ext uri="{FF2B5EF4-FFF2-40B4-BE49-F238E27FC236}">
                <a16:creationId xmlns:a16="http://schemas.microsoft.com/office/drawing/2014/main" id="{D0CD5520-4B2F-290C-15E0-C52CAC838E7B}"/>
              </a:ext>
            </a:extLst>
          </p:cNvPr>
          <p:cNvSpPr>
            <a:spLocks noGrp="1"/>
          </p:cNvSpPr>
          <p:nvPr>
            <p:ph sz="half" idx="10" hasCustomPrompt="1"/>
          </p:nvPr>
        </p:nvSpPr>
        <p:spPr>
          <a:xfrm>
            <a:off x="3484364" y="3383632"/>
            <a:ext cx="2901255" cy="5322183"/>
          </a:xfrm>
        </p:spPr>
        <p:txBody>
          <a:bodyPr>
            <a:normAutofit/>
          </a:bodyPr>
          <a:lstStyle>
            <a:lvl1pPr marL="0" indent="0">
              <a:buNone/>
              <a:defRPr sz="1800">
                <a:solidFill>
                  <a:schemeClr val="accent2"/>
                </a:solidFill>
              </a:defRPr>
            </a:lvl1pPr>
            <a:lvl2pPr marL="257175" indent="0">
              <a:buNone/>
              <a:defRPr sz="1013">
                <a:solidFill>
                  <a:schemeClr val="accent1"/>
                </a:solidFill>
              </a:defRPr>
            </a:lvl2pPr>
            <a:lvl3pPr marL="514350" indent="0">
              <a:buNone/>
              <a:defRPr sz="900">
                <a:solidFill>
                  <a:schemeClr val="accent1"/>
                </a:solidFill>
              </a:defRPr>
            </a:lvl3pPr>
            <a:lvl4pPr marL="771525" indent="0">
              <a:buNone/>
              <a:defRPr sz="788">
                <a:solidFill>
                  <a:schemeClr val="accent1"/>
                </a:solidFill>
              </a:defRPr>
            </a:lvl4pPr>
            <a:lvl5pPr marL="1028700" indent="0">
              <a:buNone/>
              <a:defRPr sz="788">
                <a:solidFill>
                  <a:schemeClr val="accent1"/>
                </a:solidFill>
              </a:defRPr>
            </a:lvl5pPr>
          </a:lstStyle>
          <a:p>
            <a:pPr lvl="0"/>
            <a:r>
              <a:rPr lang="en-GB" dirty="0"/>
              <a:t>Text here</a:t>
            </a:r>
            <a:endParaRPr lang="en-US" dirty="0"/>
          </a:p>
        </p:txBody>
      </p:sp>
    </p:spTree>
    <p:extLst>
      <p:ext uri="{BB962C8B-B14F-4D97-AF65-F5344CB8AC3E}">
        <p14:creationId xmlns:p14="http://schemas.microsoft.com/office/powerpoint/2010/main" val="19002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hasCustomPrompt="1"/>
          </p:nvPr>
        </p:nvSpPr>
        <p:spPr>
          <a:xfrm>
            <a:off x="472381" y="3383633"/>
            <a:ext cx="5915025" cy="5322183"/>
          </a:xfrm>
        </p:spPr>
        <p:txBody>
          <a:bodyPr>
            <a:normAutofit/>
          </a:bodyPr>
          <a:lstStyle>
            <a:lvl1pPr marL="0" indent="0">
              <a:buNone/>
              <a:defRPr sz="1800">
                <a:solidFill>
                  <a:schemeClr val="accent2"/>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Text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a:extLst>
              <a:ext uri="{FF2B5EF4-FFF2-40B4-BE49-F238E27FC236}">
                <a16:creationId xmlns:a16="http://schemas.microsoft.com/office/drawing/2014/main" id="{18A1D725-1C00-8ACF-EB95-975A5E36C1D1}"/>
              </a:ext>
            </a:extLst>
          </p:cNvPr>
          <p:cNvSpPr>
            <a:spLocks noGrp="1"/>
          </p:cNvSpPr>
          <p:nvPr>
            <p:ph type="title" hasCustomPrompt="1"/>
          </p:nvPr>
        </p:nvSpPr>
        <p:spPr>
          <a:xfrm>
            <a:off x="470594" y="965376"/>
            <a:ext cx="5916812" cy="2160518"/>
          </a:xfrm>
        </p:spPr>
        <p:txBody>
          <a:bodyPr anchor="t" anchorCtr="0">
            <a:normAutofit/>
          </a:bodyPr>
          <a:lstStyle>
            <a:lvl1pPr>
              <a:defRPr sz="2800">
                <a:solidFill>
                  <a:schemeClr val="accent2"/>
                </a:solidFill>
              </a:defRPr>
            </a:lvl1pPr>
          </a:lstStyle>
          <a:p>
            <a:r>
              <a:rPr lang="en-GB" dirty="0"/>
              <a:t>Text here</a:t>
            </a:r>
            <a:endParaRPr lang="en-US" dirty="0"/>
          </a:p>
        </p:txBody>
      </p:sp>
      <p:pic>
        <p:nvPicPr>
          <p:cNvPr id="3" name="Picture 2" descr="A green exclamation mark and a black background&#10;&#10;Description automatically generated">
            <a:extLst>
              <a:ext uri="{FF2B5EF4-FFF2-40B4-BE49-F238E27FC236}">
                <a16:creationId xmlns:a16="http://schemas.microsoft.com/office/drawing/2014/main" id="{9DE53CDA-D0B6-12D0-A79B-70D1097F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123517"/>
            <a:ext cx="1332806" cy="395383"/>
          </a:xfrm>
          <a:prstGeom prst="rect">
            <a:avLst/>
          </a:prstGeom>
        </p:spPr>
      </p:pic>
    </p:spTree>
    <p:extLst>
      <p:ext uri="{BB962C8B-B14F-4D97-AF65-F5344CB8AC3E}">
        <p14:creationId xmlns:p14="http://schemas.microsoft.com/office/powerpoint/2010/main" val="318233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p:nvPr>
        </p:nvSpPr>
        <p:spPr>
          <a:xfrm>
            <a:off x="472381" y="3383633"/>
            <a:ext cx="2901255" cy="5322183"/>
          </a:xfrm>
        </p:spPr>
        <p:txBody>
          <a:bodyPr>
            <a:normAutofit/>
          </a:bodyPr>
          <a:lstStyle>
            <a:lvl1pPr>
              <a:defRPr sz="1800">
                <a:solidFill>
                  <a:schemeClr val="accent1"/>
                </a:solidFill>
              </a:defRPr>
            </a:lvl1pPr>
            <a:lvl2pPr>
              <a:defRPr sz="1400">
                <a:solidFill>
                  <a:schemeClr val="accent1"/>
                </a:solidFill>
              </a:defRPr>
            </a:lvl2pPr>
            <a:lvl3pPr>
              <a:defRPr sz="1200">
                <a:solidFill>
                  <a:schemeClr val="accent1"/>
                </a:solidFill>
              </a:defRPr>
            </a:lvl3pPr>
            <a:lvl4pPr>
              <a:defRPr sz="1050">
                <a:solidFill>
                  <a:schemeClr val="accent1"/>
                </a:solidFill>
              </a:defRPr>
            </a:lvl4pPr>
            <a:lvl5pPr>
              <a:defRPr sz="1050">
                <a:solidFill>
                  <a:schemeClr val="accent1"/>
                </a:solidFill>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4E372452-667B-6908-22B2-AAF40575757B}"/>
              </a:ext>
            </a:extLst>
          </p:cNvPr>
          <p:cNvSpPr>
            <a:spLocks noGrp="1"/>
          </p:cNvSpPr>
          <p:nvPr>
            <p:ph sz="quarter" idx="4"/>
          </p:nvPr>
        </p:nvSpPr>
        <p:spPr>
          <a:xfrm>
            <a:off x="3471863" y="3383633"/>
            <a:ext cx="2915543" cy="5322183"/>
          </a:xfrm>
        </p:spPr>
        <p:txBody>
          <a:bodyPr>
            <a:normAutofit/>
          </a:bodyPr>
          <a:lstStyle>
            <a:lvl1pPr>
              <a:defRPr sz="1800">
                <a:solidFill>
                  <a:schemeClr val="accent1"/>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18A1D725-1C00-8ACF-EB95-975A5E36C1D1}"/>
              </a:ext>
            </a:extLst>
          </p:cNvPr>
          <p:cNvSpPr>
            <a:spLocks noGrp="1"/>
          </p:cNvSpPr>
          <p:nvPr>
            <p:ph type="title"/>
          </p:nvPr>
        </p:nvSpPr>
        <p:spPr>
          <a:xfrm>
            <a:off x="470594" y="965376"/>
            <a:ext cx="5916812" cy="2160518"/>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pic>
        <p:nvPicPr>
          <p:cNvPr id="3" name="Picture 2" descr="A green exclamation mark and a black background&#10;&#10;Description automatically generated">
            <a:extLst>
              <a:ext uri="{FF2B5EF4-FFF2-40B4-BE49-F238E27FC236}">
                <a16:creationId xmlns:a16="http://schemas.microsoft.com/office/drawing/2014/main" id="{FDD0F86C-1136-0772-5414-01F619454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098276"/>
            <a:ext cx="1332806" cy="395224"/>
          </a:xfrm>
          <a:prstGeom prst="rect">
            <a:avLst/>
          </a:prstGeom>
        </p:spPr>
      </p:pic>
    </p:spTree>
    <p:extLst>
      <p:ext uri="{BB962C8B-B14F-4D97-AF65-F5344CB8AC3E}">
        <p14:creationId xmlns:p14="http://schemas.microsoft.com/office/powerpoint/2010/main" val="122162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mparison">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p:nvPr>
        </p:nvSpPr>
        <p:spPr>
          <a:xfrm>
            <a:off x="472381" y="3383633"/>
            <a:ext cx="5915025" cy="5322183"/>
          </a:xfrm>
        </p:spPr>
        <p:txBody>
          <a:bodyPr>
            <a:normAutofit/>
          </a:bodyPr>
          <a:lstStyle>
            <a:lvl1pPr>
              <a:defRPr sz="1800">
                <a:solidFill>
                  <a:schemeClr val="accent1"/>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18A1D725-1C00-8ACF-EB95-975A5E36C1D1}"/>
              </a:ext>
            </a:extLst>
          </p:cNvPr>
          <p:cNvSpPr>
            <a:spLocks noGrp="1"/>
          </p:cNvSpPr>
          <p:nvPr>
            <p:ph type="title"/>
          </p:nvPr>
        </p:nvSpPr>
        <p:spPr>
          <a:xfrm>
            <a:off x="470594" y="965376"/>
            <a:ext cx="5916812" cy="2160518"/>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pic>
        <p:nvPicPr>
          <p:cNvPr id="5" name="Picture 4" descr="A green exclamation mark and a black background&#10;&#10;Description automatically generated">
            <a:extLst>
              <a:ext uri="{FF2B5EF4-FFF2-40B4-BE49-F238E27FC236}">
                <a16:creationId xmlns:a16="http://schemas.microsoft.com/office/drawing/2014/main" id="{CE59DDFF-50A9-0D13-1875-48216E5DE9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098276"/>
            <a:ext cx="1332806" cy="395224"/>
          </a:xfrm>
          <a:prstGeom prst="rect">
            <a:avLst/>
          </a:prstGeom>
        </p:spPr>
      </p:pic>
    </p:spTree>
    <p:extLst>
      <p:ext uri="{BB962C8B-B14F-4D97-AF65-F5344CB8AC3E}">
        <p14:creationId xmlns:p14="http://schemas.microsoft.com/office/powerpoint/2010/main" val="211048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14545-2570-4835-2055-5384474E96A1}"/>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4CFED7-8306-7DAB-BF37-9B1FB67E1897}"/>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3D20D8B-1D17-3446-70A0-68007BCACA62}"/>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82000"/>
                  </a:schemeClr>
                </a:solidFill>
              </a:defRPr>
            </a:lvl1pPr>
          </a:lstStyle>
          <a:p>
            <a:fld id="{0934CA9C-13D1-494B-B3C5-4E6653A6CFE1}" type="datetimeFigureOut">
              <a:rPr lang="en-US" smtClean="0"/>
              <a:t>6/19/2026</a:t>
            </a:fld>
            <a:endParaRPr lang="en-US" dirty="0"/>
          </a:p>
        </p:txBody>
      </p:sp>
      <p:sp>
        <p:nvSpPr>
          <p:cNvPr id="5" name="Footer Placeholder 4">
            <a:extLst>
              <a:ext uri="{FF2B5EF4-FFF2-40B4-BE49-F238E27FC236}">
                <a16:creationId xmlns:a16="http://schemas.microsoft.com/office/drawing/2014/main" id="{1256AB42-1F47-2045-D2F8-D0018F4B9D2A}"/>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904ECCB-683C-31D8-903E-B471E5FE392E}"/>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82000"/>
                  </a:schemeClr>
                </a:solidFill>
              </a:defRPr>
            </a:lvl1pPr>
          </a:lstStyle>
          <a:p>
            <a:fld id="{4067558F-E08F-F54D-9AB0-0112FD7CDED5}" type="slidenum">
              <a:rPr lang="en-US" smtClean="0"/>
              <a:t>‹#›</a:t>
            </a:fld>
            <a:endParaRPr lang="en-US" dirty="0"/>
          </a:p>
        </p:txBody>
      </p:sp>
    </p:spTree>
    <p:extLst>
      <p:ext uri="{BB962C8B-B14F-4D97-AF65-F5344CB8AC3E}">
        <p14:creationId xmlns:p14="http://schemas.microsoft.com/office/powerpoint/2010/main" val="1228003128"/>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43" r:id="rId4"/>
    <p:sldLayoutId id="2147483758" r:id="rId5"/>
    <p:sldLayoutId id="2147483750" r:id="rId6"/>
    <p:sldLayoutId id="2147483755" r:id="rId7"/>
    <p:sldLayoutId id="2147483757" r:id="rId8"/>
    <p:sldLayoutId id="2147483756" r:id="rId9"/>
  </p:sldLayoutIdLst>
  <p:txStyles>
    <p:titleStyle>
      <a:lvl1pPr algn="l" defTabSz="51435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recruitment@nationalfootballmuseum.com" TargetMode="External"/><Relationship Id="rId1" Type="http://schemas.openxmlformats.org/officeDocument/2006/relationships/slideLayout" Target="../slideLayouts/slideLayout4.xml"/><Relationship Id="rId4" Type="http://schemas.openxmlformats.org/officeDocument/2006/relationships/hyperlink" Target="https://nationalfootballmuseum.com/job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child looking at a glass case&#10;&#10;Description automatically generated">
            <a:extLst>
              <a:ext uri="{FF2B5EF4-FFF2-40B4-BE49-F238E27FC236}">
                <a16:creationId xmlns:a16="http://schemas.microsoft.com/office/drawing/2014/main" id="{30184928-600C-3FAB-D37F-782709D5810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 y="2211437"/>
            <a:ext cx="6480305" cy="7694564"/>
          </a:xfrm>
        </p:spPr>
      </p:pic>
      <p:pic>
        <p:nvPicPr>
          <p:cNvPr id="3" name="Picture 2" descr="A green exclamation mark and a black background&#10;&#10;AI-generated content may be incorrect.">
            <a:extLst>
              <a:ext uri="{FF2B5EF4-FFF2-40B4-BE49-F238E27FC236}">
                <a16:creationId xmlns:a16="http://schemas.microsoft.com/office/drawing/2014/main" id="{0B86ADD6-E21D-779E-B625-7087FD76983A}"/>
              </a:ext>
            </a:extLst>
          </p:cNvPr>
          <p:cNvPicPr>
            <a:picLocks noChangeAspect="1"/>
          </p:cNvPicPr>
          <p:nvPr/>
        </p:nvPicPr>
        <p:blipFill>
          <a:blip r:embed="rId3"/>
          <a:stretch>
            <a:fillRect/>
          </a:stretch>
        </p:blipFill>
        <p:spPr>
          <a:xfrm>
            <a:off x="5390866" y="530039"/>
            <a:ext cx="1089440" cy="323188"/>
          </a:xfrm>
          <a:prstGeom prst="rect">
            <a:avLst/>
          </a:prstGeom>
        </p:spPr>
      </p:pic>
      <p:sp>
        <p:nvSpPr>
          <p:cNvPr id="8" name="TextBox 7">
            <a:extLst>
              <a:ext uri="{FF2B5EF4-FFF2-40B4-BE49-F238E27FC236}">
                <a16:creationId xmlns:a16="http://schemas.microsoft.com/office/drawing/2014/main" id="{62065199-C4E9-DC54-3263-D4172ACC409D}"/>
              </a:ext>
            </a:extLst>
          </p:cNvPr>
          <p:cNvSpPr txBox="1"/>
          <p:nvPr/>
        </p:nvSpPr>
        <p:spPr>
          <a:xfrm>
            <a:off x="233717" y="647282"/>
            <a:ext cx="4641945" cy="1446550"/>
          </a:xfrm>
          <a:prstGeom prst="rect">
            <a:avLst/>
          </a:prstGeom>
          <a:noFill/>
        </p:spPr>
        <p:txBody>
          <a:bodyPr wrap="square">
            <a:spAutoFit/>
          </a:bodyPr>
          <a:lstStyle/>
          <a:p>
            <a:r>
              <a:rPr lang="en-GB" sz="2800" b="1" dirty="0">
                <a:solidFill>
                  <a:schemeClr val="accent2"/>
                </a:solidFill>
                <a:latin typeface="Arial" panose="020B0604020202020204" pitchFamily="34" charset="0"/>
                <a:cs typeface="Arial" panose="020B0604020202020204" pitchFamily="34" charset="0"/>
              </a:rPr>
              <a:t>Senior Executive Assistant </a:t>
            </a:r>
            <a:endParaRPr lang="en-GB" sz="1600" b="1" dirty="0">
              <a:solidFill>
                <a:schemeClr val="accent2"/>
              </a:solidFill>
              <a:latin typeface="Arial" panose="020B0604020202020204" pitchFamily="34" charset="0"/>
              <a:cs typeface="Arial" panose="020B0604020202020204" pitchFamily="34" charset="0"/>
            </a:endParaRPr>
          </a:p>
          <a:p>
            <a:r>
              <a:rPr lang="en-GB" sz="1600" b="1" dirty="0">
                <a:solidFill>
                  <a:schemeClr val="accent2"/>
                </a:solidFill>
                <a:latin typeface="Arial" panose="020B0604020202020204" pitchFamily="34" charset="0"/>
                <a:cs typeface="Arial" panose="020B0604020202020204" pitchFamily="34" charset="0"/>
              </a:rPr>
              <a:t>(Fixed term 12 month, maternity leave cover)</a:t>
            </a:r>
          </a:p>
          <a:p>
            <a:r>
              <a:rPr lang="en-GB" sz="1600" b="1" dirty="0">
                <a:solidFill>
                  <a:schemeClr val="accent2"/>
                </a:solidFill>
                <a:latin typeface="Arial" panose="020B0604020202020204" pitchFamily="34" charset="0"/>
                <a:cs typeface="Arial" panose="020B0604020202020204" pitchFamily="34" charset="0"/>
              </a:rPr>
              <a:t>  </a:t>
            </a:r>
            <a:endParaRPr lang="en-GB" sz="1600" dirty="0">
              <a:solidFill>
                <a:schemeClr val="accent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0045B79-4F17-A862-1721-AB43A60445A0}"/>
              </a:ext>
            </a:extLst>
          </p:cNvPr>
          <p:cNvSpPr txBox="1"/>
          <p:nvPr/>
        </p:nvSpPr>
        <p:spPr>
          <a:xfrm>
            <a:off x="233717" y="1601389"/>
            <a:ext cx="6588456" cy="646331"/>
          </a:xfrm>
          <a:prstGeom prst="rect">
            <a:avLst/>
          </a:prstGeom>
          <a:noFill/>
        </p:spPr>
        <p:txBody>
          <a:bodyPr wrap="square">
            <a:spAutoFit/>
          </a:bodyPr>
          <a:lstStyle/>
          <a:p>
            <a:endParaRPr lang="en-GB" b="1" dirty="0">
              <a:solidFill>
                <a:schemeClr val="accent2"/>
              </a:solidFill>
              <a:latin typeface="Arial" panose="020B0604020202020204" pitchFamily="34" charset="0"/>
              <a:cs typeface="Arial" panose="020B0604020202020204" pitchFamily="34" charset="0"/>
            </a:endParaRPr>
          </a:p>
          <a:p>
            <a:r>
              <a:rPr lang="en-GB" b="1" dirty="0">
                <a:solidFill>
                  <a:schemeClr val="accent2"/>
                </a:solidFill>
                <a:latin typeface="Arial" panose="020B0604020202020204" pitchFamily="34" charset="0"/>
                <a:cs typeface="Arial" panose="020B0604020202020204" pitchFamily="34" charset="0"/>
              </a:rPr>
              <a:t>Recruitment Pack</a:t>
            </a:r>
            <a:endParaRPr lang="en-GB"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49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42A5D-9FC6-9B4E-BA73-042D86407C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0A4DF5-2201-E2B0-3CE5-6CC781F717B2}"/>
              </a:ext>
            </a:extLst>
          </p:cNvPr>
          <p:cNvSpPr>
            <a:spLocks noGrp="1"/>
          </p:cNvSpPr>
          <p:nvPr>
            <p:ph type="title"/>
          </p:nvPr>
        </p:nvSpPr>
        <p:spPr>
          <a:xfrm>
            <a:off x="336287" y="479412"/>
            <a:ext cx="6102613" cy="581701"/>
          </a:xfrm>
        </p:spPr>
        <p:txBody>
          <a:bodyPr>
            <a:normAutofit/>
          </a:bodyPr>
          <a:lstStyle/>
          <a:p>
            <a:r>
              <a:rPr lang="en-GB" sz="2800" dirty="0"/>
              <a:t>Contents</a:t>
            </a:r>
          </a:p>
        </p:txBody>
      </p:sp>
      <p:sp>
        <p:nvSpPr>
          <p:cNvPr id="2" name="Text Placeholder 3">
            <a:extLst>
              <a:ext uri="{FF2B5EF4-FFF2-40B4-BE49-F238E27FC236}">
                <a16:creationId xmlns:a16="http://schemas.microsoft.com/office/drawing/2014/main" id="{C9005DBD-436E-2D87-0597-FD48D0C67113}"/>
              </a:ext>
            </a:extLst>
          </p:cNvPr>
          <p:cNvSpPr txBox="1">
            <a:spLocks/>
          </p:cNvSpPr>
          <p:nvPr/>
        </p:nvSpPr>
        <p:spPr>
          <a:xfrm>
            <a:off x="336287" y="1424519"/>
            <a:ext cx="5915025" cy="1542197"/>
          </a:xfrm>
          <a:prstGeom prst="rect">
            <a:avLst/>
          </a:prstGeom>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dirty="0">
                <a:solidFill>
                  <a:schemeClr val="bg1"/>
                </a:solidFill>
              </a:rPr>
              <a:t>1. Football Matters</a:t>
            </a:r>
          </a:p>
          <a:p>
            <a:pPr marL="0" indent="0">
              <a:lnSpc>
                <a:spcPct val="110000"/>
              </a:lnSpc>
              <a:buFont typeface="Arial" panose="020B0604020202020204" pitchFamily="34" charset="0"/>
              <a:buNone/>
            </a:pPr>
            <a:r>
              <a:rPr lang="en-GB" dirty="0">
                <a:solidFill>
                  <a:schemeClr val="bg1"/>
                </a:solidFill>
              </a:rPr>
              <a:t>2. Who would this role suit?</a:t>
            </a:r>
          </a:p>
          <a:p>
            <a:pPr marL="0" indent="0">
              <a:lnSpc>
                <a:spcPct val="110000"/>
              </a:lnSpc>
              <a:buFont typeface="Arial" panose="020B0604020202020204" pitchFamily="34" charset="0"/>
              <a:buNone/>
            </a:pPr>
            <a:r>
              <a:rPr lang="en-GB" dirty="0">
                <a:solidFill>
                  <a:schemeClr val="bg1"/>
                </a:solidFill>
              </a:rPr>
              <a:t>3. Job description</a:t>
            </a:r>
          </a:p>
          <a:p>
            <a:pPr marL="0" indent="0">
              <a:lnSpc>
                <a:spcPct val="110000"/>
              </a:lnSpc>
              <a:buFont typeface="Arial" panose="020B0604020202020204" pitchFamily="34" charset="0"/>
              <a:buNone/>
            </a:pPr>
            <a:r>
              <a:rPr lang="en-GB" dirty="0">
                <a:solidFill>
                  <a:schemeClr val="bg1"/>
                </a:solidFill>
              </a:rPr>
              <a:t>4. Application process</a:t>
            </a:r>
          </a:p>
          <a:p>
            <a:endParaRPr lang="en-GB" dirty="0"/>
          </a:p>
        </p:txBody>
      </p:sp>
      <p:pic>
        <p:nvPicPr>
          <p:cNvPr id="20" name="Picture Placeholder 19" descr="A building with a triangular roof and a city skyline&#10;&#10;AI-generated content may be incorrect.">
            <a:extLst>
              <a:ext uri="{FF2B5EF4-FFF2-40B4-BE49-F238E27FC236}">
                <a16:creationId xmlns:a16="http://schemas.microsoft.com/office/drawing/2014/main" id="{95E99814-5C9A-E58E-2558-BAB62024E04D}"/>
              </a:ext>
            </a:extLst>
          </p:cNvPr>
          <p:cNvPicPr>
            <a:picLocks noGrp="1" noChangeAspect="1"/>
          </p:cNvPicPr>
          <p:nvPr>
            <p:ph type="pic" sz="quarter" idx="10"/>
          </p:nvPr>
        </p:nvPicPr>
        <p:blipFill>
          <a:blip r:embed="rId2"/>
          <a:srcRect l="37860" r="14766"/>
          <a:stretch>
            <a:fillRect/>
          </a:stretch>
        </p:blipFill>
        <p:spPr>
          <a:xfrm>
            <a:off x="1" y="3289109"/>
            <a:ext cx="5572697" cy="6616891"/>
          </a:xfrm>
        </p:spPr>
      </p:pic>
    </p:spTree>
    <p:extLst>
      <p:ext uri="{BB962C8B-B14F-4D97-AF65-F5344CB8AC3E}">
        <p14:creationId xmlns:p14="http://schemas.microsoft.com/office/powerpoint/2010/main" val="207581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8BD88FA-6BA4-6BF1-AB0B-93B0199B2237}"/>
              </a:ext>
            </a:extLst>
          </p:cNvPr>
          <p:cNvSpPr>
            <a:spLocks noGrp="1"/>
          </p:cNvSpPr>
          <p:nvPr>
            <p:ph type="title"/>
          </p:nvPr>
        </p:nvSpPr>
        <p:spPr>
          <a:xfrm>
            <a:off x="471486" y="377279"/>
            <a:ext cx="5915025" cy="907696"/>
          </a:xfrm>
        </p:spPr>
        <p:txBody>
          <a:bodyPr/>
          <a:lstStyle/>
          <a:p>
            <a:r>
              <a:rPr lang="en-GB" dirty="0"/>
              <a:t>Football Matters</a:t>
            </a:r>
          </a:p>
        </p:txBody>
      </p:sp>
      <p:sp>
        <p:nvSpPr>
          <p:cNvPr id="5" name="TextBox 4">
            <a:extLst>
              <a:ext uri="{FF2B5EF4-FFF2-40B4-BE49-F238E27FC236}">
                <a16:creationId xmlns:a16="http://schemas.microsoft.com/office/drawing/2014/main" id="{B7285D55-8FD9-8446-59AD-E2EE574FB649}"/>
              </a:ext>
            </a:extLst>
          </p:cNvPr>
          <p:cNvSpPr txBox="1"/>
          <p:nvPr/>
        </p:nvSpPr>
        <p:spPr>
          <a:xfrm>
            <a:off x="471486" y="1249777"/>
            <a:ext cx="5915024" cy="2523768"/>
          </a:xfrm>
          <a:prstGeom prst="rect">
            <a:avLst/>
          </a:prstGeom>
          <a:noFill/>
        </p:spPr>
        <p:txBody>
          <a:bodyPr wrap="square">
            <a:spAutoFit/>
          </a:bodyPr>
          <a:lstStyle/>
          <a:p>
            <a:r>
              <a:rPr lang="en-GB" sz="1200" dirty="0">
                <a:solidFill>
                  <a:schemeClr val="accent2"/>
                </a:solidFill>
                <a:latin typeface="Arial" panose="020B0604020202020204" pitchFamily="34" charset="0"/>
                <a:cs typeface="Arial" panose="020B0604020202020204" pitchFamily="34" charset="0"/>
              </a:rPr>
              <a:t>Football is important. As a game, yes. But more so in its role in society. Football is a part of so much of people's lives. It creates impact, for the better. It represents positivity, when there’s so much negativity. It disrupts, when change is needed. It evokes and prompts emotions like nothing else. Its creativity is why it’s rightly known as The Beautiful Game.</a:t>
            </a:r>
            <a:br>
              <a:rPr lang="en-GB" sz="1200" dirty="0">
                <a:solidFill>
                  <a:schemeClr val="accent2"/>
                </a:solidFill>
                <a:latin typeface="Arial" panose="020B0604020202020204" pitchFamily="34" charset="0"/>
                <a:cs typeface="Arial" panose="020B0604020202020204" pitchFamily="34" charset="0"/>
              </a:rPr>
            </a:br>
            <a:endParaRPr lang="en-GB" sz="1200" dirty="0">
              <a:solidFill>
                <a:schemeClr val="accent2"/>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cs typeface="Arial" panose="020B0604020202020204" pitchFamily="34" charset="0"/>
              </a:rPr>
              <a:t>Our Purpose</a:t>
            </a:r>
          </a:p>
          <a:p>
            <a:endParaRPr lang="en-GB" sz="1200" b="1" dirty="0">
              <a:solidFill>
                <a:schemeClr val="bg1"/>
              </a:solidFill>
              <a:latin typeface="Arial" panose="020B0604020202020204" pitchFamily="34" charset="0"/>
              <a:cs typeface="Arial" panose="020B0604020202020204" pitchFamily="34" charset="0"/>
            </a:endParaRPr>
          </a:p>
          <a:p>
            <a:r>
              <a:rPr lang="en-GB" sz="1200" dirty="0">
                <a:solidFill>
                  <a:schemeClr val="accent2"/>
                </a:solidFill>
                <a:latin typeface="Arial" panose="020B0604020202020204" pitchFamily="34" charset="0"/>
                <a:cs typeface="Arial" panose="020B0604020202020204" pitchFamily="34" charset="0"/>
              </a:rPr>
              <a:t>England’s National Football Museum (NFM) exists to house and harness the power of football, to share stories that influence, to showcase culture and involve and motivate people to creatively engage. It’s the place to experience football in all its glory, and the place to experience why football matters.</a:t>
            </a:r>
          </a:p>
          <a:p>
            <a:endParaRPr lang="en-GB" sz="1200"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7B7C06C-D395-75D0-D22C-93452E115587}"/>
              </a:ext>
            </a:extLst>
          </p:cNvPr>
          <p:cNvSpPr txBox="1"/>
          <p:nvPr/>
        </p:nvSpPr>
        <p:spPr>
          <a:xfrm>
            <a:off x="471486" y="3680612"/>
            <a:ext cx="5915024" cy="3231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Values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Celebrating: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incredible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known all over the world, and we have the honour to host so much of what makes it amazing. We are ambitious for our visitor experience and are proud of how positive people feel when they visit 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Unifying: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brings people together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In the passion for their team, for players they love, for the emotions of joy and heartbreak that football evokes, we tell the powerful story of this unification. At NFM, we provide a space where everyone can experience why Football Matters.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Exploring: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has so much to offer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good, bad and ugly at times. NFM allows people new to the game to understand it’s impact. And NFM shows people who have loved the game for years that there’s always something new for them to discover.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0D01349-A20C-9314-F711-400E752D6DF3}"/>
              </a:ext>
            </a:extLst>
          </p:cNvPr>
          <p:cNvSpPr txBox="1"/>
          <p:nvPr/>
        </p:nvSpPr>
        <p:spPr>
          <a:xfrm>
            <a:off x="471486" y="6819332"/>
            <a:ext cx="3432412" cy="24929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Evolving: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disrupts to positively make 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transcends boundaries and represents the societal changes occurring every day. NFM is proud to be representative, taking action to drive inclusivity and diversity.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Enjoying: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fun.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NFM harnesses the fun of the game in its amazing visitor experience. People take part in our creative experience, and they are happy because they are involved. And happiness is a beautiful thing.</a:t>
            </a:r>
          </a:p>
        </p:txBody>
      </p:sp>
    </p:spTree>
    <p:extLst>
      <p:ext uri="{BB962C8B-B14F-4D97-AF65-F5344CB8AC3E}">
        <p14:creationId xmlns:p14="http://schemas.microsoft.com/office/powerpoint/2010/main" val="244784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ll building with a blue sky&#10;&#10;AI-generated content may be incorrect.">
            <a:extLst>
              <a:ext uri="{FF2B5EF4-FFF2-40B4-BE49-F238E27FC236}">
                <a16:creationId xmlns:a16="http://schemas.microsoft.com/office/drawing/2014/main" id="{86523EE7-ADF3-0DA8-1630-854A6549B7AB}"/>
              </a:ext>
            </a:extLst>
          </p:cNvPr>
          <p:cNvPicPr>
            <a:picLocks noChangeAspect="1"/>
          </p:cNvPicPr>
          <p:nvPr/>
        </p:nvPicPr>
        <p:blipFill>
          <a:blip r:embed="rId2"/>
          <a:srcRect t="3657"/>
          <a:stretch>
            <a:fillRect/>
          </a:stretch>
        </p:blipFill>
        <p:spPr>
          <a:xfrm>
            <a:off x="0" y="0"/>
            <a:ext cx="6858000" cy="9906000"/>
          </a:xfrm>
          <a:prstGeom prst="rect">
            <a:avLst/>
          </a:prstGeom>
        </p:spPr>
      </p:pic>
    </p:spTree>
    <p:extLst>
      <p:ext uri="{BB962C8B-B14F-4D97-AF65-F5344CB8AC3E}">
        <p14:creationId xmlns:p14="http://schemas.microsoft.com/office/powerpoint/2010/main" val="229081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0E2F3-6751-87E3-E0B2-CEB107B0D559}"/>
              </a:ext>
            </a:extLst>
          </p:cNvPr>
          <p:cNvSpPr>
            <a:spLocks noGrp="1"/>
          </p:cNvSpPr>
          <p:nvPr>
            <p:ph type="title"/>
          </p:nvPr>
        </p:nvSpPr>
        <p:spPr>
          <a:xfrm>
            <a:off x="471486" y="377279"/>
            <a:ext cx="5915025" cy="907696"/>
          </a:xfrm>
        </p:spPr>
        <p:txBody>
          <a:bodyPr/>
          <a:lstStyle/>
          <a:p>
            <a:r>
              <a:rPr lang="en-GB" dirty="0"/>
              <a:t>Who would this role suit?</a:t>
            </a:r>
          </a:p>
        </p:txBody>
      </p:sp>
      <p:sp>
        <p:nvSpPr>
          <p:cNvPr id="5" name="Text Placeholder 4">
            <a:extLst>
              <a:ext uri="{FF2B5EF4-FFF2-40B4-BE49-F238E27FC236}">
                <a16:creationId xmlns:a16="http://schemas.microsoft.com/office/drawing/2014/main" id="{87F858C4-B59D-381F-91FE-D5FE581498C0}"/>
              </a:ext>
            </a:extLst>
          </p:cNvPr>
          <p:cNvSpPr>
            <a:spLocks noGrp="1"/>
          </p:cNvSpPr>
          <p:nvPr>
            <p:ph type="body" sz="half" idx="2"/>
          </p:nvPr>
        </p:nvSpPr>
        <p:spPr>
          <a:xfrm>
            <a:off x="471486" y="1284373"/>
            <a:ext cx="6038497" cy="5403030"/>
          </a:xfrm>
        </p:spPr>
        <p:txBody>
          <a:bodyPr vert="horz" lIns="91440" tIns="45720" rIns="91440" bIns="45720" rtlCol="0" anchor="t">
            <a:noAutofit/>
          </a:bodyPr>
          <a:lstStyle/>
          <a:p>
            <a:pPr marL="0" lvl="0" indent="0">
              <a:buNone/>
            </a:pPr>
            <a:r>
              <a:rPr lang="en-GB" dirty="0"/>
              <a:t>Due to maternity leave this is a fixed term contract for 12 months.</a:t>
            </a:r>
          </a:p>
          <a:p>
            <a:pPr marL="0" lvl="0" indent="0">
              <a:buNone/>
            </a:pPr>
            <a:r>
              <a:rPr lang="en-GB" dirty="0"/>
              <a:t>The core role is to assist the CEO in all aspects of their work with the leadership team and trustees, supporting the delivery of key objectives and results and providing a comprehensive secretarial and administrative service.</a:t>
            </a:r>
          </a:p>
          <a:p>
            <a:pPr marL="0" lvl="0" indent="0">
              <a:buNone/>
            </a:pPr>
            <a:r>
              <a:rPr lang="en-GB" dirty="0"/>
              <a:t>This work further extends to supporting the Finance and Resources department in the development and delivery of Digital and Human Resources.</a:t>
            </a:r>
          </a:p>
          <a:p>
            <a:pPr marL="0" lvl="0" indent="0">
              <a:buNone/>
            </a:pPr>
            <a:r>
              <a:rPr lang="en-GB" dirty="0"/>
              <a:t>Proven Executive Assistant experience working with C-Suite level teams and boards of trustees or similar is essential as are strong organisational and communication skills.</a:t>
            </a:r>
          </a:p>
          <a:p>
            <a:pPr marL="0" lvl="0" indent="0">
              <a:buNone/>
            </a:pPr>
            <a:endParaRPr lang="en-GB" dirty="0"/>
          </a:p>
          <a:p>
            <a:pPr marL="0" lvl="0" indent="0">
              <a:buNone/>
            </a:pPr>
            <a:endParaRPr lang="en-GB" dirty="0"/>
          </a:p>
          <a:p>
            <a:pPr marL="0" lvl="0" indent="0">
              <a:buNone/>
            </a:pPr>
            <a:endParaRPr lang="en-GB" dirty="0"/>
          </a:p>
          <a:p>
            <a:pPr marL="0" lvl="0" indent="0">
              <a:buNone/>
            </a:pPr>
            <a:endParaRPr lang="en-GB" dirty="0"/>
          </a:p>
          <a:p>
            <a:pPr marL="0" lvl="0" indent="0">
              <a:buNone/>
            </a:pPr>
            <a:endParaRPr lang="en-GB" dirty="0"/>
          </a:p>
          <a:p>
            <a:pPr marL="0" lvl="0" indent="0">
              <a:buNone/>
            </a:pPr>
            <a:endParaRPr lang="en-GB" dirty="0"/>
          </a:p>
          <a:p>
            <a:pPr marL="0" indent="0">
              <a:buNone/>
            </a:pPr>
            <a:endParaRPr lang="en-GB" sz="1600" dirty="0"/>
          </a:p>
          <a:p>
            <a:pPr marL="0" indent="0">
              <a:buNone/>
            </a:pPr>
            <a:endParaRPr lang="en-GB" dirty="0"/>
          </a:p>
        </p:txBody>
      </p:sp>
      <p:sp>
        <p:nvSpPr>
          <p:cNvPr id="6" name="Text Placeholder 4">
            <a:extLst>
              <a:ext uri="{FF2B5EF4-FFF2-40B4-BE49-F238E27FC236}">
                <a16:creationId xmlns:a16="http://schemas.microsoft.com/office/drawing/2014/main" id="{BB989726-ED84-0FC3-3739-FD88FD344CA7}"/>
              </a:ext>
            </a:extLst>
          </p:cNvPr>
          <p:cNvSpPr txBox="1">
            <a:spLocks/>
          </p:cNvSpPr>
          <p:nvPr/>
        </p:nvSpPr>
        <p:spPr>
          <a:xfrm>
            <a:off x="2998596" y="6687403"/>
            <a:ext cx="3511387" cy="4570294"/>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7" name="Text Placeholder 4">
            <a:extLst>
              <a:ext uri="{FF2B5EF4-FFF2-40B4-BE49-F238E27FC236}">
                <a16:creationId xmlns:a16="http://schemas.microsoft.com/office/drawing/2014/main" id="{61951D54-E41E-3539-1932-72C89E89EC0A}"/>
              </a:ext>
            </a:extLst>
          </p:cNvPr>
          <p:cNvSpPr txBox="1">
            <a:spLocks/>
          </p:cNvSpPr>
          <p:nvPr/>
        </p:nvSpPr>
        <p:spPr>
          <a:xfrm>
            <a:off x="2875124" y="6131232"/>
            <a:ext cx="3511387" cy="2841318"/>
          </a:xfrm>
          <a:prstGeom prst="rect">
            <a:avLst/>
          </a:prstGeom>
        </p:spPr>
        <p:txBody>
          <a:bodyPr vert="horz" lIns="91440" tIns="45720" rIns="91440" bIns="45720" rtlCol="0" anchor="t">
            <a:normAutofit fontScale="2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20000"/>
              </a:lnSpc>
              <a:buNone/>
            </a:pPr>
            <a:r>
              <a:rPr lang="en-GB" sz="6400" b="1" dirty="0"/>
              <a:t>We offer:</a:t>
            </a:r>
          </a:p>
          <a:p>
            <a:pPr marL="128270" indent="-128270">
              <a:lnSpc>
                <a:spcPct val="120000"/>
              </a:lnSpc>
            </a:pPr>
            <a:r>
              <a:rPr lang="en-GB" sz="6400" dirty="0"/>
              <a:t>Competitive and sector-benchmarked salary</a:t>
            </a:r>
          </a:p>
          <a:p>
            <a:pPr marL="128270" indent="-128270">
              <a:lnSpc>
                <a:spcPct val="120000"/>
              </a:lnSpc>
            </a:pPr>
            <a:r>
              <a:rPr lang="en-GB" sz="6400" dirty="0"/>
              <a:t>Hybrid working policy with a minimum three days a week in the museum in Manchester</a:t>
            </a:r>
          </a:p>
          <a:p>
            <a:pPr marL="128270" indent="-128270">
              <a:lnSpc>
                <a:spcPct val="120000"/>
              </a:lnSpc>
            </a:pPr>
            <a:r>
              <a:rPr lang="en-GB" sz="6400" dirty="0"/>
              <a:t>25 days annual leave plus Bank Holidays</a:t>
            </a:r>
          </a:p>
          <a:p>
            <a:pPr marL="128270" indent="-128270">
              <a:lnSpc>
                <a:spcPct val="120000"/>
              </a:lnSpc>
            </a:pPr>
            <a:r>
              <a:rPr lang="en-GB" sz="6400" dirty="0"/>
              <a:t>Medicash, Employee Assistance Programme, life assurance, cycle to work and regular wellbeing activities.</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21517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D5FD-AD2A-7EB9-6A59-88756EA20B8F}"/>
              </a:ext>
            </a:extLst>
          </p:cNvPr>
          <p:cNvSpPr>
            <a:spLocks noGrp="1"/>
          </p:cNvSpPr>
          <p:nvPr>
            <p:ph type="title"/>
          </p:nvPr>
        </p:nvSpPr>
        <p:spPr>
          <a:xfrm>
            <a:off x="470594" y="460408"/>
            <a:ext cx="5916812" cy="836129"/>
          </a:xfrm>
        </p:spPr>
        <p:txBody>
          <a:bodyPr>
            <a:normAutofit fontScale="90000"/>
          </a:bodyPr>
          <a:lstStyle/>
          <a:p>
            <a:pPr>
              <a:lnSpc>
                <a:spcPct val="100000"/>
              </a:lnSpc>
            </a:pPr>
            <a:r>
              <a:rPr lang="en-GB" sz="1400" b="0" dirty="0"/>
              <a:t>Job Description</a:t>
            </a:r>
            <a:br>
              <a:rPr lang="en-GB" sz="2000" dirty="0"/>
            </a:br>
            <a:r>
              <a:rPr lang="en-GB" sz="2000" dirty="0"/>
              <a:t>Senior Executive Assistant</a:t>
            </a:r>
            <a:br>
              <a:rPr lang="en-GB" sz="2000" dirty="0"/>
            </a:br>
            <a:endParaRPr lang="en-GB" sz="2000" b="0" dirty="0"/>
          </a:p>
        </p:txBody>
      </p:sp>
      <p:sp>
        <p:nvSpPr>
          <p:cNvPr id="11" name="TextBox 10">
            <a:extLst>
              <a:ext uri="{FF2B5EF4-FFF2-40B4-BE49-F238E27FC236}">
                <a16:creationId xmlns:a16="http://schemas.microsoft.com/office/drawing/2014/main" id="{3504F3E0-8834-E9E5-3210-0F619DD92E3C}"/>
              </a:ext>
            </a:extLst>
          </p:cNvPr>
          <p:cNvSpPr txBox="1"/>
          <p:nvPr/>
        </p:nvSpPr>
        <p:spPr>
          <a:xfrm>
            <a:off x="468807" y="3218314"/>
            <a:ext cx="5916812" cy="6155531"/>
          </a:xfrm>
          <a:prstGeom prst="rect">
            <a:avLst/>
          </a:prstGeom>
          <a:noFill/>
        </p:spPr>
        <p:txBody>
          <a:bodyPr wrap="square" lIns="91440" tIns="45720" rIns="91440" bIns="45720" anchor="t">
            <a:spAutoFit/>
          </a:bodyPr>
          <a:lstStyle/>
          <a:p>
            <a:pPr lvl="0"/>
            <a:r>
              <a:rPr lang="en-GB" sz="1200" b="1" dirty="0">
                <a:latin typeface="Arial" panose="020B0604020202020204" pitchFamily="34" charset="0"/>
                <a:cs typeface="Arial" panose="020B0604020202020204" pitchFamily="34" charset="0"/>
              </a:rPr>
              <a:t>Main Duties and Responsibilities:</a:t>
            </a:r>
          </a:p>
          <a:p>
            <a:pPr lvl="0"/>
            <a:endParaRPr lang="en-GB" sz="1200" b="1"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The core role is to assist the CEO in all aspects of their work with the leadership team and trustees, supporting the delivery of key objectives and results and providing a comprehensive secretarial and administrative service.</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This work further extends to supporting the Finance and Resources department in the development and delivery of Digital and Human Resources</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Areas of responsibility and accountability</a:t>
            </a:r>
          </a:p>
          <a:p>
            <a:pPr lvl="0"/>
            <a:endParaRPr lang="en-GB" sz="1200" b="1"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CEO</a:t>
            </a:r>
          </a:p>
          <a:p>
            <a:pPr lvl="0"/>
            <a:r>
              <a:rPr lang="en-GB" sz="1200" dirty="0">
                <a:latin typeface="Arial" panose="020B0604020202020204" pitchFamily="34" charset="0"/>
                <a:cs typeface="Arial" panose="020B0604020202020204" pitchFamily="34" charset="0"/>
              </a:rPr>
              <a:t>• Manage the CEO’s Communication Hub: Including but not limited to Outlook</a:t>
            </a:r>
          </a:p>
          <a:p>
            <a:pPr lvl="0"/>
            <a:r>
              <a:rPr lang="en-GB" sz="1200" dirty="0">
                <a:latin typeface="Arial" panose="020B0604020202020204" pitchFamily="34" charset="0"/>
                <a:cs typeface="Arial" panose="020B0604020202020204" pitchFamily="34" charset="0"/>
              </a:rPr>
              <a:t>  calendar, emails, post, and calls</a:t>
            </a:r>
          </a:p>
          <a:p>
            <a:pPr lvl="0"/>
            <a:r>
              <a:rPr lang="en-GB" sz="1200" dirty="0">
                <a:latin typeface="Arial" panose="020B0604020202020204" pitchFamily="34" charset="0"/>
                <a:cs typeface="Arial" panose="020B0604020202020204" pitchFamily="34" charset="0"/>
              </a:rPr>
              <a:t>• Manage travel and accommodation arrangements for the CEO and SLT if required</a:t>
            </a:r>
          </a:p>
          <a:p>
            <a:pPr lvl="0"/>
            <a:r>
              <a:rPr lang="en-GB" sz="1200" dirty="0">
                <a:latin typeface="Arial" panose="020B0604020202020204" pitchFamily="34" charset="0"/>
                <a:cs typeface="Arial" panose="020B0604020202020204" pitchFamily="34" charset="0"/>
              </a:rPr>
              <a:t>  utilising business relationships, always ensuring a time and cost-effective approach</a:t>
            </a:r>
          </a:p>
          <a:p>
            <a:pPr lvl="0"/>
            <a:r>
              <a:rPr lang="en-GB" sz="1200" dirty="0">
                <a:latin typeface="Arial" panose="020B0604020202020204" pitchFamily="34" charset="0"/>
                <a:cs typeface="Arial" panose="020B0604020202020204" pitchFamily="34" charset="0"/>
              </a:rPr>
              <a:t>  and ensuring any policy requirements are adhered.</a:t>
            </a:r>
          </a:p>
          <a:p>
            <a:pPr lvl="0"/>
            <a:r>
              <a:rPr lang="en-GB" sz="1200" dirty="0">
                <a:latin typeface="Arial" panose="020B0604020202020204" pitchFamily="34" charset="0"/>
                <a:cs typeface="Arial" panose="020B0604020202020204" pitchFamily="34" charset="0"/>
              </a:rPr>
              <a:t>• Maintain an accurate record of CEO and VIP contacts database</a:t>
            </a:r>
          </a:p>
          <a:p>
            <a:pPr lvl="0"/>
            <a:r>
              <a:rPr lang="en-GB" sz="1200" dirty="0">
                <a:latin typeface="Arial" panose="020B0604020202020204" pitchFamily="34" charset="0"/>
                <a:cs typeface="Arial" panose="020B0604020202020204" pitchFamily="34" charset="0"/>
              </a:rPr>
              <a:t>• Maintain an accurate record of the staff organisational structure chart</a:t>
            </a:r>
          </a:p>
          <a:p>
            <a:pPr lvl="0"/>
            <a:r>
              <a:rPr lang="en-GB" sz="1200" dirty="0">
                <a:latin typeface="Arial" panose="020B0604020202020204" pitchFamily="34" charset="0"/>
                <a:cs typeface="Arial" panose="020B0604020202020204" pitchFamily="34" charset="0"/>
              </a:rPr>
              <a:t>• Support the CEO to build their external stakeholder networks</a:t>
            </a:r>
          </a:p>
          <a:p>
            <a:pPr lvl="0"/>
            <a:r>
              <a:rPr lang="en-GB" sz="1200" dirty="0">
                <a:latin typeface="Arial" panose="020B0604020202020204" pitchFamily="34" charset="0"/>
                <a:cs typeface="Arial" panose="020B0604020202020204" pitchFamily="34" charset="0"/>
              </a:rPr>
              <a:t>• Support the CEO and SLT with fundraising applications and reporting where</a:t>
            </a:r>
          </a:p>
          <a:p>
            <a:pPr lvl="0"/>
            <a:r>
              <a:rPr lang="en-GB" sz="1200" dirty="0">
                <a:latin typeface="Arial" panose="020B0604020202020204" pitchFamily="34" charset="0"/>
                <a:cs typeface="Arial" panose="020B0604020202020204" pitchFamily="34" charset="0"/>
              </a:rPr>
              <a:t>  required </a:t>
            </a:r>
          </a:p>
          <a:p>
            <a:pPr lvl="0"/>
            <a:r>
              <a:rPr lang="en-GB" sz="1200" dirty="0">
                <a:latin typeface="Arial" panose="020B0604020202020204" pitchFamily="34" charset="0"/>
                <a:cs typeface="Arial" panose="020B0604020202020204" pitchFamily="34" charset="0"/>
              </a:rPr>
              <a:t>• Support the CEO with the communication and performance monitoring of SLT</a:t>
            </a:r>
          </a:p>
          <a:p>
            <a:pPr lvl="0"/>
            <a:r>
              <a:rPr lang="en-GB" sz="1200" dirty="0">
                <a:latin typeface="Arial" panose="020B0604020202020204" pitchFamily="34" charset="0"/>
                <a:cs typeface="Arial" panose="020B0604020202020204" pitchFamily="34" charset="0"/>
              </a:rPr>
              <a:t>  through meetings, objectives and OKR setting </a:t>
            </a:r>
          </a:p>
          <a:p>
            <a:pPr lvl="0"/>
            <a:r>
              <a:rPr lang="en-GB" sz="1200" dirty="0">
                <a:latin typeface="Arial" panose="020B0604020202020204" pitchFamily="34" charset="0"/>
                <a:cs typeface="Arial" panose="020B0604020202020204" pitchFamily="34" charset="0"/>
              </a:rPr>
              <a:t>• Support the CEO to act as a sounding board by providing information and</a:t>
            </a:r>
          </a:p>
          <a:p>
            <a:pPr lvl="0"/>
            <a:r>
              <a:rPr lang="en-GB" sz="1200" dirty="0">
                <a:latin typeface="Arial" panose="020B0604020202020204" pitchFamily="34" charset="0"/>
                <a:cs typeface="Arial" panose="020B0604020202020204" pitchFamily="34" charset="0"/>
              </a:rPr>
              <a:t>  organisational sourced feedback.</a:t>
            </a:r>
          </a:p>
          <a:p>
            <a:pPr lvl="0"/>
            <a:r>
              <a:rPr lang="en-GB" sz="1200" dirty="0">
                <a:latin typeface="Arial" panose="020B0604020202020204" pitchFamily="34" charset="0"/>
                <a:cs typeface="Arial" panose="020B0604020202020204" pitchFamily="34" charset="0"/>
              </a:rPr>
              <a:t>• Under the direction of the CEO, directly undertake or initiate investigations with</a:t>
            </a:r>
          </a:p>
          <a:p>
            <a:pPr lvl="0"/>
            <a:r>
              <a:rPr lang="en-GB" sz="1200" dirty="0">
                <a:latin typeface="Arial" panose="020B0604020202020204" pitchFamily="34" charset="0"/>
                <a:cs typeface="Arial" panose="020B0604020202020204" pitchFamily="34" charset="0"/>
              </a:rPr>
              <a:t>  relevant stakeholders which will include the preparation of reports and submissions,</a:t>
            </a:r>
          </a:p>
          <a:p>
            <a:pPr lvl="0"/>
            <a:r>
              <a:rPr lang="en-GB" sz="1200" dirty="0">
                <a:latin typeface="Arial" panose="020B0604020202020204" pitchFamily="34" charset="0"/>
                <a:cs typeface="Arial" panose="020B0604020202020204" pitchFamily="34" charset="0"/>
              </a:rPr>
              <a:t>  compile data and obtain information for the direct readership of the CEO. </a:t>
            </a:r>
          </a:p>
          <a:p>
            <a:pPr lvl="0"/>
            <a:endParaRPr lang="en-GB" sz="1200" dirty="0">
              <a:latin typeface="Arial" panose="020B0604020202020204" pitchFamily="34" charset="0"/>
              <a:cs typeface="Arial" panose="020B0604020202020204" pitchFamily="34" charset="0"/>
            </a:endParaRPr>
          </a:p>
          <a:p>
            <a:pPr lvl="0"/>
            <a:endParaRPr lang="en-GB" sz="1200" b="1"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a:buNone/>
            </a:pPr>
            <a:endParaRPr lang="en-GB" sz="1000" dirty="0">
              <a:effectLst/>
              <a:latin typeface="RotisSemiSans"/>
              <a:ea typeface="Times New Roman" panose="02020603050405020304" pitchFamily="18" charset="0"/>
              <a:cs typeface="RotisSemiSans"/>
            </a:endParaRPr>
          </a:p>
        </p:txBody>
      </p:sp>
      <p:graphicFrame>
        <p:nvGraphicFramePr>
          <p:cNvPr id="3" name="Table 2">
            <a:extLst>
              <a:ext uri="{FF2B5EF4-FFF2-40B4-BE49-F238E27FC236}">
                <a16:creationId xmlns:a16="http://schemas.microsoft.com/office/drawing/2014/main" id="{8B9C75AE-7CD8-3A76-1A1D-4534DB22036C}"/>
              </a:ext>
            </a:extLst>
          </p:cNvPr>
          <p:cNvGraphicFramePr>
            <a:graphicFrameLocks noGrp="1"/>
          </p:cNvGraphicFramePr>
          <p:nvPr>
            <p:extLst>
              <p:ext uri="{D42A27DB-BD31-4B8C-83A1-F6EECF244321}">
                <p14:modId xmlns:p14="http://schemas.microsoft.com/office/powerpoint/2010/main" val="3439491843"/>
              </p:ext>
            </p:extLst>
          </p:nvPr>
        </p:nvGraphicFramePr>
        <p:xfrm>
          <a:off x="470594" y="1296537"/>
          <a:ext cx="5915025" cy="1459021"/>
        </p:xfrm>
        <a:graphic>
          <a:graphicData uri="http://schemas.openxmlformats.org/drawingml/2006/table">
            <a:tbl>
              <a:tblPr firstRow="1" firstCol="1" bandRow="1"/>
              <a:tblGrid>
                <a:gridCol w="1485103">
                  <a:extLst>
                    <a:ext uri="{9D8B030D-6E8A-4147-A177-3AD203B41FA5}">
                      <a16:colId xmlns:a16="http://schemas.microsoft.com/office/drawing/2014/main" val="447889918"/>
                    </a:ext>
                  </a:extLst>
                </a:gridCol>
                <a:gridCol w="4429922">
                  <a:extLst>
                    <a:ext uri="{9D8B030D-6E8A-4147-A177-3AD203B41FA5}">
                      <a16:colId xmlns:a16="http://schemas.microsoft.com/office/drawing/2014/main" val="1969379511"/>
                    </a:ext>
                  </a:extLst>
                </a:gridCol>
              </a:tblGrid>
              <a:tr h="207661">
                <a:tc>
                  <a:txBody>
                    <a:bodyPr/>
                    <a:lstStyle/>
                    <a:p>
                      <a:pPr>
                        <a:lnSpc>
                          <a:spcPct val="115000"/>
                        </a:lnSpc>
                        <a:spcAft>
                          <a:spcPts val="800"/>
                        </a:spcAft>
                        <a:buNone/>
                      </a:pPr>
                      <a:r>
                        <a:rPr lang="en-GB" sz="1200" kern="100" dirty="0">
                          <a:solidFill>
                            <a:srgbClr val="FFFFFF"/>
                          </a:solidFill>
                          <a:effectLst/>
                          <a:latin typeface="Arial" panose="020B0604020202020204" pitchFamily="34" charset="0"/>
                          <a:ea typeface="Aptos" panose="020B0004020202020204" pitchFamily="34" charset="0"/>
                          <a:cs typeface="Times New Roman" panose="02020603050405020304" pitchFamily="18" charset="0"/>
                        </a:rPr>
                        <a:t>Department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0" dirty="0">
                          <a:effectLst/>
                          <a:latin typeface="Arial" panose="020B0604020202020204" pitchFamily="34" charset="0"/>
                          <a:ea typeface="Aptos" panose="020B0004020202020204" pitchFamily="34" charset="0"/>
                          <a:cs typeface="Times New Roman" panose="02020603050405020304" pitchFamily="18" charset="0"/>
                        </a:rPr>
                        <a:t>Executive Office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6766066"/>
                  </a:ext>
                </a:extLst>
              </a:tr>
              <a:tr h="207661">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Grade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 (£34,672 - £40,790 per annum)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522710"/>
                  </a:ext>
                </a:extLst>
              </a:tr>
              <a:tr h="417860">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Line Manager</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0" dirty="0">
                          <a:effectLst/>
                          <a:latin typeface="Arial" panose="020B0604020202020204" pitchFamily="34" charset="0"/>
                          <a:ea typeface="Aptos" panose="020B0004020202020204" pitchFamily="34" charset="0"/>
                          <a:cs typeface="Times New Roman" panose="02020603050405020304" pitchFamily="18" charset="0"/>
                        </a:rPr>
                        <a:t>CEO</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7566821"/>
                  </a:ext>
                </a:extLst>
              </a:tr>
              <a:tr h="207661">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Contract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Full time, fixed term, 12 months, (maternity leave cover)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9872284"/>
                  </a:ext>
                </a:extLst>
              </a:tr>
              <a:tr h="417860">
                <a:tc>
                  <a:txBody>
                    <a:bodyPr/>
                    <a:lstStyle/>
                    <a:p>
                      <a:pPr>
                        <a:lnSpc>
                          <a:spcPct val="115000"/>
                        </a:lnSpc>
                        <a:spcAft>
                          <a:spcPts val="800"/>
                        </a:spcAft>
                        <a:buNone/>
                      </a:pPr>
                      <a:r>
                        <a:rPr lang="en-GB" sz="1200" kern="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Hours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37.5 hours per week across 5 days, Monday to Friday.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1090455"/>
                  </a:ext>
                </a:extLst>
              </a:tr>
            </a:tbl>
          </a:graphicData>
        </a:graphic>
      </p:graphicFrame>
    </p:spTree>
    <p:extLst>
      <p:ext uri="{BB962C8B-B14F-4D97-AF65-F5344CB8AC3E}">
        <p14:creationId xmlns:p14="http://schemas.microsoft.com/office/powerpoint/2010/main" val="338246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88D2C-9185-E91F-9FA5-5FAF4C1D2BD6}"/>
              </a:ext>
            </a:extLst>
          </p:cNvPr>
          <p:cNvSpPr>
            <a:spLocks noGrp="1"/>
          </p:cNvSpPr>
          <p:nvPr>
            <p:ph sz="half" idx="2"/>
          </p:nvPr>
        </p:nvSpPr>
        <p:spPr>
          <a:xfrm>
            <a:off x="440140" y="633484"/>
            <a:ext cx="5977720" cy="6782937"/>
          </a:xfrm>
        </p:spPr>
        <p:txBody>
          <a:bodyPr vert="horz" lIns="91440" tIns="45720" rIns="91440" bIns="45720" rtlCol="0" anchor="t">
            <a:normAutofit/>
          </a:bodyPr>
          <a:lstStyle/>
          <a:p>
            <a:pPr marL="128270" indent="-128270">
              <a:lnSpc>
                <a:spcPct val="120000"/>
              </a:lnSpc>
            </a:pPr>
            <a:endParaRPr lang="en-GB" sz="1700" dirty="0">
              <a:solidFill>
                <a:schemeClr val="tx1"/>
              </a:solidFill>
            </a:endParaRPr>
          </a:p>
          <a:p>
            <a:pPr marL="128270" indent="-128270"/>
            <a:endParaRPr lang="en-GB" dirty="0"/>
          </a:p>
        </p:txBody>
      </p:sp>
      <p:sp>
        <p:nvSpPr>
          <p:cNvPr id="4" name="TextBox 3">
            <a:extLst>
              <a:ext uri="{FF2B5EF4-FFF2-40B4-BE49-F238E27FC236}">
                <a16:creationId xmlns:a16="http://schemas.microsoft.com/office/drawing/2014/main" id="{91919D90-97BA-8418-E687-F89072919F3F}"/>
              </a:ext>
            </a:extLst>
          </p:cNvPr>
          <p:cNvSpPr txBox="1"/>
          <p:nvPr/>
        </p:nvSpPr>
        <p:spPr>
          <a:xfrm>
            <a:off x="440140" y="529066"/>
            <a:ext cx="5977720" cy="92948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Board of Trustees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Collate &amp; produce meeting/board packs, including power point presentations.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Support the Senior Leadership Team and HR Manager with the preparation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paperwork for quarterly Board of Trustees meetings, AGM, and quarterly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meetings, collating and distributing agendas and papers.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provide a secretariat capability, including an assistive governance capacity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where the CEO &amp; SLT are in attendance on Board meetings, committee meetings,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SLT meetings, etc. From these, responsibility of prioritising actions &amp; issues which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arise from such meetings for relevant action by relevant stakeholders. </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Ensure the Board of Trustees meeting agendas and papers are distributed in a</a:t>
            </a:r>
          </a:p>
          <a:p>
            <a:pPr lvl="0"/>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timely manner in advance of meetings, with particular awareness of the Annual</a:t>
            </a:r>
          </a:p>
          <a:p>
            <a:pPr lvl="0"/>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General Meeting (AGM).</a:t>
            </a:r>
          </a:p>
          <a:p>
            <a:pPr lvl="0"/>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Take minutes at Board of Trustees meetings, sub-committee meetings, and any</a:t>
            </a:r>
          </a:p>
          <a:p>
            <a:pPr lvl="0"/>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other trustee meeting</a:t>
            </a:r>
          </a:p>
          <a:p>
            <a:pPr lvl="0"/>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Complete and submit information online for both the Charity Commission and</a:t>
            </a:r>
          </a:p>
          <a:p>
            <a:pPr lvl="0"/>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Companies House as required</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Provide full administrative and secretarial support to the Chair of Trustees where required</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Manage trustee recruitment advertising &amp; applications and associated administration </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Manage travel and accommodation arrangements for the Chair and Board of Trustees if required utilising business relationships, always ensuring a time and cost-effective approach and ensuring any policy requirements are adhered.</a:t>
            </a:r>
          </a:p>
          <a:p>
            <a:pPr marL="171450" lvl="0" indent="-171450">
              <a:buFont typeface="Arial" panose="020B0604020202020204" pitchFamily="34" charset="0"/>
              <a:buChar char="•"/>
            </a:pPr>
            <a:endPar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Resources (Digital &amp; HR)</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Administration and other ad hoc assistance for the HR Manager for existing employees </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Assist the HR Manager with the administration relating to the recruitment of staff including advertisements, collating of applications, arranging interviews, completing HR files including references and assisting with the induction process</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Effectively organise and administer the organisations electronic file management system, including files, databases, reference material, and SLT transcripts including that of other sources of information for use by the CEO &amp; Finance &amp; Resources Director (FRD).</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Create and implement efficient processes to ensure proactive maintenance of administrative systems to autonomously manage first line co-ordination of correspondence and contacts </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Coordinate and assist the Finance and Resources Director in the development and delivery of on an organisational wide strategy for the introduction of Artificial Intelligence (AI) Policies and Procedures. These policies and procedures will outline the approach adopted by the NFM for the interoperability and integration of AI capability into our mission, where required</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Coordinate and assist the Marketing, Communication and Development Director (MCDD) on the development and delivery of an organisational wide strategy for the SharePoint migration, where required</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Support with Staff Engagement and Wellbeing/ Staff Engagement including but not limited to conducting more in-depth wellbeing initiatives</a:t>
            </a:r>
          </a:p>
          <a:p>
            <a:pPr marL="171450" lvl="0" indent="-171450">
              <a:buFont typeface="Arial" panose="020B0604020202020204" pitchFamily="34" charset="0"/>
              <a:buChar cha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Assist and coordinate team day schedules as directed</a:t>
            </a:r>
          </a:p>
          <a:p>
            <a:pPr marL="171450" lvl="0" indent="-171450">
              <a:buFont typeface="Arial" panose="020B0604020202020204" pitchFamily="34" charset="0"/>
              <a:buChar cha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lvl="0" indent="-171450">
              <a:buFont typeface="Arial" panose="020B0604020202020204" pitchFamily="34" charset="0"/>
              <a:buChar char="•"/>
            </a:pPr>
            <a:endParaRPr kumimoji="0" lang="en-GB" sz="1000" b="0" i="0" u="none" strike="noStrike" kern="1200" cap="none" spc="0" normalizeH="0" baseline="0" noProof="0" dirty="0">
              <a:ln>
                <a:noFill/>
              </a:ln>
              <a:solidFill>
                <a:srgbClr val="000000"/>
              </a:solidFill>
              <a:effectLst/>
              <a:uLnTx/>
              <a:uFillTx/>
              <a:latin typeface="RotisSemiSans"/>
              <a:ea typeface="Times New Roman" panose="02020603050405020304" pitchFamily="18" charset="0"/>
              <a:cs typeface="RotisSemiSans"/>
            </a:endParaRPr>
          </a:p>
        </p:txBody>
      </p:sp>
    </p:spTree>
    <p:extLst>
      <p:ext uri="{BB962C8B-B14F-4D97-AF65-F5344CB8AC3E}">
        <p14:creationId xmlns:p14="http://schemas.microsoft.com/office/powerpoint/2010/main" val="24515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DCEE0-3B9B-3732-6F41-5188245BA4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AF6A6-680B-347A-1143-B2CF0E03B12B}"/>
              </a:ext>
            </a:extLst>
          </p:cNvPr>
          <p:cNvSpPr>
            <a:spLocks noGrp="1"/>
          </p:cNvSpPr>
          <p:nvPr>
            <p:ph sz="half" idx="2"/>
          </p:nvPr>
        </p:nvSpPr>
        <p:spPr>
          <a:xfrm>
            <a:off x="440140" y="633484"/>
            <a:ext cx="5977720" cy="6782937"/>
          </a:xfrm>
        </p:spPr>
        <p:txBody>
          <a:bodyPr vert="horz" lIns="91440" tIns="45720" rIns="91440" bIns="45720" rtlCol="0" anchor="t">
            <a:normAutofit/>
          </a:bodyPr>
          <a:lstStyle/>
          <a:p>
            <a:pPr marL="128270" indent="-128270">
              <a:lnSpc>
                <a:spcPct val="120000"/>
              </a:lnSpc>
            </a:pPr>
            <a:endParaRPr lang="en-GB" sz="1700" dirty="0">
              <a:solidFill>
                <a:schemeClr val="tx1"/>
              </a:solidFill>
            </a:endParaRPr>
          </a:p>
          <a:p>
            <a:pPr marL="128270" indent="-128270"/>
            <a:endParaRPr lang="en-GB" dirty="0"/>
          </a:p>
        </p:txBody>
      </p:sp>
      <p:sp>
        <p:nvSpPr>
          <p:cNvPr id="4" name="TextBox 3">
            <a:extLst>
              <a:ext uri="{FF2B5EF4-FFF2-40B4-BE49-F238E27FC236}">
                <a16:creationId xmlns:a16="http://schemas.microsoft.com/office/drawing/2014/main" id="{D060C5DD-2D1E-B205-B7F7-A6DCC042947B}"/>
              </a:ext>
            </a:extLst>
          </p:cNvPr>
          <p:cNvSpPr txBox="1"/>
          <p:nvPr/>
        </p:nvSpPr>
        <p:spPr>
          <a:xfrm>
            <a:off x="440140" y="529066"/>
            <a:ext cx="5977720" cy="10293844"/>
          </a:xfrm>
          <a:prstGeom prst="rect">
            <a:avLst/>
          </a:prstGeom>
          <a:noFill/>
        </p:spPr>
        <p:txBody>
          <a:bodyPr wrap="square">
            <a:spAutoFit/>
          </a:bodyPr>
          <a:lstStyle/>
          <a:p>
            <a:pPr lvl="0"/>
            <a:r>
              <a:rPr lang="en-GB" sz="1200" dirty="0">
                <a:effectLst/>
                <a:latin typeface="Arial" panose="020B0604020202020204" pitchFamily="34" charset="0"/>
                <a:ea typeface="Times New Roman" panose="02020603050405020304" pitchFamily="18" charset="0"/>
                <a:cs typeface="RotisSemiSans"/>
              </a:rPr>
              <a:t>General SLT support</a:t>
            </a:r>
          </a:p>
          <a:p>
            <a:pPr lvl="0"/>
            <a:r>
              <a:rPr lang="en-GB" sz="1200" dirty="0">
                <a:effectLst/>
                <a:latin typeface="Arial" panose="020B0604020202020204" pitchFamily="34" charset="0"/>
                <a:ea typeface="Times New Roman" panose="02020603050405020304" pitchFamily="18" charset="0"/>
                <a:cs typeface="RotisSemiSans"/>
              </a:rPr>
              <a:t>•   Provide administration support for team meetings and training days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Ensure that CEO approved SLT external meeting agendas and papers are distributed in time for meetings and subsequently take minutes and follow up on actions.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Support SLT in the administration of Safeguarding Group, including meeting agendas and papers are distributed in a timely manner in advance of meetings, and prioritising actions and following up on these.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Be the central co-ordinator of all electronic master documents and procedural documents relating to the Organisation which will include editorial, auditability and document control.</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Support CEO finance information for submission to the Finance department. Including but not limited to monthly payroll, expenses, purchase orders, etc.</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Managing a budget on behalf of the CEO, the SLT, Trustees for their associated costs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Support SLT in the management of Data Protection and active involvement within the Data Protection Forum, including meeting agendas and papers are distributed in a timely manner in advance of meetings, and prioritising actions and following up on these.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Ensure that the correct level of confidentiality is applied to all aspects of work conducted by the CEO, Senior Leadership Team, HR and Trustees.</a:t>
            </a:r>
          </a:p>
          <a:p>
            <a:pPr lvl="0"/>
            <a:endParaRPr lang="en-GB" sz="1200" dirty="0">
              <a:latin typeface="Arial" panose="020B0604020202020204" pitchFamily="34" charset="0"/>
              <a:ea typeface="Times New Roman" panose="02020603050405020304" pitchFamily="18" charset="0"/>
              <a:cs typeface="RotisSemiSans"/>
            </a:endParaRPr>
          </a:p>
          <a:p>
            <a:pPr lvl="0"/>
            <a:r>
              <a:rPr lang="en-GB" sz="1200" b="1" dirty="0">
                <a:effectLst/>
                <a:latin typeface="Arial" panose="020B0604020202020204" pitchFamily="34" charset="0"/>
                <a:ea typeface="Times New Roman" panose="02020603050405020304" pitchFamily="18" charset="0"/>
                <a:cs typeface="RotisSemiSans"/>
              </a:rPr>
              <a:t>Qualifications</a:t>
            </a:r>
            <a:r>
              <a:rPr lang="en-GB" sz="1200" dirty="0">
                <a:effectLst/>
                <a:latin typeface="Arial" panose="020B0604020202020204" pitchFamily="34" charset="0"/>
                <a:ea typeface="Times New Roman" panose="02020603050405020304" pitchFamily="18" charset="0"/>
                <a:cs typeface="RotisSemiSans"/>
              </a:rPr>
              <a:t>, </a:t>
            </a:r>
            <a:r>
              <a:rPr lang="en-GB" sz="1200" b="1" dirty="0">
                <a:latin typeface="Arial" panose="020B0604020202020204" pitchFamily="34" charset="0"/>
                <a:ea typeface="Times New Roman" panose="02020603050405020304" pitchFamily="18" charset="0"/>
                <a:cs typeface="RotisSemiSans"/>
              </a:rPr>
              <a:t>e</a:t>
            </a:r>
            <a:r>
              <a:rPr lang="en-GB" sz="1200" b="1" dirty="0">
                <a:effectLst/>
                <a:latin typeface="Arial" panose="020B0604020202020204" pitchFamily="34" charset="0"/>
                <a:ea typeface="Times New Roman" panose="02020603050405020304" pitchFamily="18" charset="0"/>
                <a:cs typeface="RotisSemiSans"/>
              </a:rPr>
              <a:t>xperience and skills</a:t>
            </a:r>
          </a:p>
          <a:p>
            <a:pPr lvl="0"/>
            <a:r>
              <a:rPr lang="en-GB" sz="1200" dirty="0">
                <a:effectLst/>
                <a:latin typeface="Arial" panose="020B0604020202020204" pitchFamily="34" charset="0"/>
                <a:ea typeface="Times New Roman" panose="02020603050405020304" pitchFamily="18" charset="0"/>
                <a:cs typeface="RotisSemiSans"/>
              </a:rPr>
              <a:t>•   Proven experience as an Executive Assistant</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Experience with working with Project Management/CRM systems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Experience of working at C-Suite level with Boards of Trustees or similar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High degree of IT literacy – including using the full suite of Microsoft Office Programmes (including SharePoint, MS Outlook and PowerPoint) with the ability to learn new software packages quickly</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Professional or vocational qualification in Administration or equivalent qualification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Strong organisational skills and document control</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Excellent verbal and written communication skills – able to write coherently and effectively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Ability to assimilate and effectively deal with important and confidential and sensitive information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High degree of strategic, diplomatic and social skills – confident communicating effectively at all levels and with a diverse range of stakeholders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Able to act on own initiative, prioritise and meet deadlines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Proven ability to take and produce professional meeting minutes whilst managing actions and follow ups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Effective diary management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Eye for detail and ability to proofread with attention to spelling and grammar</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Team player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Work well under pressure and changing circumstances</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Budget management and expense processing experience</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RotisSemiSans"/>
              </a:rPr>
              <a:t>Analytical thinking and problem-solving</a:t>
            </a:r>
          </a:p>
          <a:p>
            <a:pPr lvl="0"/>
            <a:endParaRPr lang="en-GB" sz="1200" dirty="0">
              <a:effectLst/>
              <a:latin typeface="Arial" panose="020B0604020202020204" pitchFamily="34" charset="0"/>
              <a:ea typeface="Times New Roman" panose="02020603050405020304" pitchFamily="18" charset="0"/>
              <a:cs typeface="RotisSemiSans"/>
            </a:endParaRPr>
          </a:p>
          <a:p>
            <a:pPr marL="342900" lvl="0" indent="-342900">
              <a:buFont typeface="Symbol" panose="05050102010706020507" pitchFamily="18" charset="2"/>
              <a:buChar char=""/>
            </a:pPr>
            <a:endParaRPr lang="en-GB" sz="1200" dirty="0">
              <a:effectLst/>
              <a:latin typeface="Arial" panose="020B0604020202020204" pitchFamily="34" charset="0"/>
              <a:ea typeface="Times New Roman" panose="02020603050405020304" pitchFamily="18" charset="0"/>
              <a:cs typeface="RotisSemiSans"/>
            </a:endParaRPr>
          </a:p>
          <a:p>
            <a:pPr marL="342900" lvl="0" indent="-342900">
              <a:buFont typeface="Symbol" panose="05050102010706020507" pitchFamily="18" charset="2"/>
              <a:buChar char=""/>
            </a:pPr>
            <a:endParaRPr lang="en-GB" sz="1200" dirty="0">
              <a:effectLst/>
              <a:latin typeface="Arial" panose="020B0604020202020204" pitchFamily="34" charset="0"/>
              <a:ea typeface="Times New Roman" panose="02020603050405020304" pitchFamily="18" charset="0"/>
              <a:cs typeface="RotisSemiSans"/>
            </a:endParaRPr>
          </a:p>
          <a:p>
            <a:pPr marL="342900" lvl="0" indent="-342900">
              <a:buFont typeface="Symbol" panose="05050102010706020507" pitchFamily="18" charset="2"/>
              <a:buChar char=""/>
            </a:pPr>
            <a:endParaRPr lang="en-GB" sz="1200" dirty="0">
              <a:effectLst/>
              <a:latin typeface="Arial" panose="020B0604020202020204" pitchFamily="34" charset="0"/>
              <a:ea typeface="Times New Roman" panose="02020603050405020304" pitchFamily="18" charset="0"/>
              <a:cs typeface="RotisSemiSans"/>
            </a:endParaRPr>
          </a:p>
          <a:p>
            <a:pPr marL="342900" lvl="0" indent="-342900">
              <a:buFont typeface="Symbol" panose="05050102010706020507" pitchFamily="18" charset="2"/>
              <a:buChar char=""/>
            </a:pPr>
            <a:endParaRPr lang="en-GB" sz="1200" dirty="0">
              <a:effectLst/>
              <a:latin typeface="Arial" panose="020B0604020202020204" pitchFamily="34" charset="0"/>
              <a:ea typeface="Times New Roman" panose="02020603050405020304" pitchFamily="18" charset="0"/>
              <a:cs typeface="RotisSemiSans"/>
            </a:endParaRPr>
          </a:p>
          <a:p>
            <a:pPr marL="342900" lvl="0" indent="-342900">
              <a:buFont typeface="Symbol" panose="05050102010706020507" pitchFamily="18" charset="2"/>
              <a:buChar char=""/>
            </a:pPr>
            <a:endParaRPr lang="en-GB" sz="1200" dirty="0">
              <a:effectLst/>
              <a:latin typeface="Arial" panose="020B0604020202020204" pitchFamily="34" charset="0"/>
              <a:ea typeface="Times New Roman" panose="02020603050405020304" pitchFamily="18" charset="0"/>
              <a:cs typeface="RotisSemiSans"/>
            </a:endParaRPr>
          </a:p>
          <a:p>
            <a:pPr>
              <a:lnSpc>
                <a:spcPct val="115000"/>
              </a:lnSpc>
              <a:spcAft>
                <a:spcPts val="800"/>
              </a:spcAft>
              <a:buNone/>
            </a:pPr>
            <a:br>
              <a:rPr lang="en-GB" sz="1200" b="1" kern="0" dirty="0">
                <a:effectLst/>
                <a:latin typeface="Arial" panose="020B0604020202020204" pitchFamily="34" charset="0"/>
                <a:ea typeface="Times New Roman" panose="02020603050405020304" pitchFamily="18" charset="0"/>
                <a:cs typeface="Times New Roman" panose="02020603050405020304" pitchFamily="18" charset="0"/>
              </a:rPr>
            </a:b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628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6F9D-BC75-50C2-2E23-537D9D2845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4D50D6-C94E-1845-C7EC-E397875F8DF3}"/>
              </a:ext>
            </a:extLst>
          </p:cNvPr>
          <p:cNvSpPr>
            <a:spLocks noGrp="1"/>
          </p:cNvSpPr>
          <p:nvPr>
            <p:ph type="title"/>
          </p:nvPr>
        </p:nvSpPr>
        <p:spPr>
          <a:xfrm>
            <a:off x="471486" y="1128850"/>
            <a:ext cx="5915025" cy="5375158"/>
          </a:xfrm>
        </p:spPr>
        <p:txBody>
          <a:bodyPr>
            <a:noAutofit/>
          </a:bodyPr>
          <a:lstStyle/>
          <a:p>
            <a:pPr>
              <a:lnSpc>
                <a:spcPct val="100000"/>
              </a:lnSpc>
            </a:pPr>
            <a:r>
              <a:rPr lang="en-GB" sz="1600" b="0" dirty="0"/>
              <a:t>Please submit:</a:t>
            </a:r>
            <a:br>
              <a:rPr lang="en-GB" sz="1600" b="0" dirty="0"/>
            </a:br>
            <a:br>
              <a:rPr lang="en-GB" sz="1600" b="0" dirty="0"/>
            </a:br>
            <a:r>
              <a:rPr lang="en-GB" sz="1600" b="0" dirty="0"/>
              <a:t>	1. Your CV</a:t>
            </a:r>
            <a:br>
              <a:rPr lang="en-GB" sz="1600" b="0" dirty="0"/>
            </a:br>
            <a:r>
              <a:rPr lang="en-GB" sz="1600" b="0" dirty="0"/>
              <a:t>	2. A cover letter outlining how your skills and experience 	meet the criteria </a:t>
            </a:r>
            <a:br>
              <a:rPr lang="en-GB" sz="1600" b="0" dirty="0"/>
            </a:br>
            <a:r>
              <a:rPr lang="en-GB" sz="1600" b="0" dirty="0"/>
              <a:t>	3. Your completed equal opportunities monitoring form</a:t>
            </a:r>
            <a:br>
              <a:rPr lang="en-GB" sz="1600" b="0" dirty="0"/>
            </a:br>
            <a:br>
              <a:rPr lang="en-GB" sz="1600" b="0" dirty="0"/>
            </a:br>
            <a:r>
              <a:rPr lang="en-GB" sz="1600" dirty="0"/>
              <a:t>Deadline for applications: Monday 28</a:t>
            </a:r>
            <a:r>
              <a:rPr lang="en-GB" sz="1600" baseline="30000" dirty="0"/>
              <a:t>th</a:t>
            </a:r>
            <a:r>
              <a:rPr lang="en-GB" sz="1600" dirty="0"/>
              <a:t> June 2026</a:t>
            </a:r>
            <a:br>
              <a:rPr lang="en-GB" sz="1600" b="0" dirty="0"/>
            </a:br>
            <a:br>
              <a:rPr lang="en-GB" sz="1600" b="0" dirty="0"/>
            </a:br>
            <a:r>
              <a:rPr lang="en-GB" sz="1600" b="0" dirty="0"/>
              <a:t>Submit to: </a:t>
            </a:r>
            <a:r>
              <a:rPr lang="en-GB" sz="1600" b="0" dirty="0">
                <a:solidFill>
                  <a:schemeClr val="bg1"/>
                </a:solidFill>
                <a:hlinkClick r:id="rId2">
                  <a:extLst>
                    <a:ext uri="{A12FA001-AC4F-418D-AE19-62706E023703}">
                      <ahyp:hlinkClr xmlns:ahyp="http://schemas.microsoft.com/office/drawing/2018/hyperlinkcolor" val="tx"/>
                    </a:ext>
                  </a:extLst>
                </a:hlinkClick>
              </a:rPr>
              <a:t>recruitment@nationalfootballmuseum.com</a:t>
            </a:r>
            <a:r>
              <a:rPr lang="en-GB" sz="1600" b="0" dirty="0">
                <a:solidFill>
                  <a:schemeClr val="bg1"/>
                </a:solidFill>
              </a:rPr>
              <a:t> </a:t>
            </a:r>
            <a:br>
              <a:rPr lang="en-GB" sz="1600" b="0" dirty="0"/>
            </a:br>
            <a:br>
              <a:rPr lang="en-GB" sz="1600" b="0" dirty="0"/>
            </a:br>
            <a:r>
              <a:rPr lang="en-GB" sz="1600" b="0" dirty="0"/>
              <a:t>If you require access support for your application, please contact us at </a:t>
            </a:r>
            <a:r>
              <a:rPr lang="en-GB" sz="1600" b="0" dirty="0">
                <a:solidFill>
                  <a:schemeClr val="bg1"/>
                </a:solidFill>
                <a:hlinkClick r:id="rId2">
                  <a:extLst>
                    <a:ext uri="{A12FA001-AC4F-418D-AE19-62706E023703}">
                      <ahyp:hlinkClr xmlns:ahyp="http://schemas.microsoft.com/office/drawing/2018/hyperlinkcolor" val="tx"/>
                    </a:ext>
                  </a:extLst>
                </a:hlinkClick>
              </a:rPr>
              <a:t>recruitment@nationalfootballmuseum.com</a:t>
            </a:r>
            <a:r>
              <a:rPr lang="en-GB" sz="1600" b="0" dirty="0">
                <a:solidFill>
                  <a:schemeClr val="bg1"/>
                </a:solidFill>
              </a:rPr>
              <a:t> or call 0161 605 8200.</a:t>
            </a:r>
            <a:br>
              <a:rPr lang="en-GB" sz="1600" b="0" dirty="0">
                <a:solidFill>
                  <a:schemeClr val="bg1"/>
                </a:solidFill>
              </a:rPr>
            </a:br>
            <a:br>
              <a:rPr lang="en-GB" sz="1400" b="0" dirty="0"/>
            </a:br>
            <a:r>
              <a:rPr lang="en-GB" sz="1600" b="0" dirty="0"/>
              <a:t>Please note: All applications must be made via the email above. We do not accept applications via LinkedIn. We reserve the right to close this vacancy early or re-advertise the position if a suitable candidate is not identified during the initial recruitment process.</a:t>
            </a:r>
            <a:br>
              <a:rPr lang="en-GB" sz="1400" b="0" dirty="0"/>
            </a:br>
            <a:br>
              <a:rPr lang="en-GB" sz="1600" b="0" dirty="0"/>
            </a:br>
            <a:endParaRPr lang="en-GB" sz="1600" b="0" dirty="0"/>
          </a:p>
        </p:txBody>
      </p:sp>
      <p:pic>
        <p:nvPicPr>
          <p:cNvPr id="7" name="Picture Placeholder 6" descr="A person pointing at a group of children&#10;&#10;AI-generated content may be incorrect.">
            <a:extLst>
              <a:ext uri="{FF2B5EF4-FFF2-40B4-BE49-F238E27FC236}">
                <a16:creationId xmlns:a16="http://schemas.microsoft.com/office/drawing/2014/main" id="{B2B90EA3-9073-7EE4-7906-DEBFA170EA35}"/>
              </a:ext>
            </a:extLst>
          </p:cNvPr>
          <p:cNvPicPr>
            <a:picLocks noGrp="1" noChangeAspect="1"/>
          </p:cNvPicPr>
          <p:nvPr>
            <p:ph type="pic" sz="quarter" idx="10"/>
          </p:nvPr>
        </p:nvPicPr>
        <p:blipFill>
          <a:blip r:embed="rId3"/>
          <a:srcRect t="537" r="44155" b="-1"/>
          <a:stretch>
            <a:fillRect/>
          </a:stretch>
        </p:blipFill>
        <p:spPr>
          <a:xfrm>
            <a:off x="3" y="6400800"/>
            <a:ext cx="2952052" cy="3505199"/>
          </a:xfrm>
        </p:spPr>
      </p:pic>
      <p:sp>
        <p:nvSpPr>
          <p:cNvPr id="2" name="Title 3">
            <a:extLst>
              <a:ext uri="{FF2B5EF4-FFF2-40B4-BE49-F238E27FC236}">
                <a16:creationId xmlns:a16="http://schemas.microsoft.com/office/drawing/2014/main" id="{E2D5B613-7681-01DA-9797-729787D242A3}"/>
              </a:ext>
            </a:extLst>
          </p:cNvPr>
          <p:cNvSpPr txBox="1">
            <a:spLocks/>
          </p:cNvSpPr>
          <p:nvPr/>
        </p:nvSpPr>
        <p:spPr>
          <a:xfrm>
            <a:off x="471486" y="546820"/>
            <a:ext cx="5915025" cy="907696"/>
          </a:xfrm>
          <a:prstGeom prst="rect">
            <a:avLst/>
          </a:prstGeom>
        </p:spPr>
        <p:txBody>
          <a:bodyPr vert="horz" lIns="91440" tIns="45720" rIns="91440" bIns="45720" rtlCol="0" anchor="t" anchorCtr="0">
            <a:normAutofit/>
          </a:bodyPr>
          <a:lstStyle>
            <a:lvl1pPr algn="l" defTabSz="514350" rtl="0" eaLnBrk="1" latinLnBrk="0" hangingPunct="1">
              <a:lnSpc>
                <a:spcPct val="90000"/>
              </a:lnSpc>
              <a:spcBef>
                <a:spcPct val="0"/>
              </a:spcBef>
              <a:buNone/>
              <a:defRPr sz="1800" b="1" i="0" kern="1200">
                <a:solidFill>
                  <a:schemeClr val="accent2"/>
                </a:solidFill>
                <a:latin typeface="Arial" panose="020B0604020202020204" pitchFamily="34" charset="0"/>
                <a:ea typeface="+mj-ea"/>
                <a:cs typeface="Arial" panose="020B0604020202020204" pitchFamily="34" charset="0"/>
              </a:defRPr>
            </a:lvl1pPr>
          </a:lstStyle>
          <a:p>
            <a:r>
              <a:rPr lang="en-GB" sz="2800" dirty="0"/>
              <a:t>Application Process</a:t>
            </a:r>
          </a:p>
        </p:txBody>
      </p:sp>
      <p:sp>
        <p:nvSpPr>
          <p:cNvPr id="9" name="TextBox 8">
            <a:extLst>
              <a:ext uri="{FF2B5EF4-FFF2-40B4-BE49-F238E27FC236}">
                <a16:creationId xmlns:a16="http://schemas.microsoft.com/office/drawing/2014/main" id="{DECE8773-D140-C2FB-2433-9EF88B27CD92}"/>
              </a:ext>
            </a:extLst>
          </p:cNvPr>
          <p:cNvSpPr txBox="1"/>
          <p:nvPr/>
        </p:nvSpPr>
        <p:spPr>
          <a:xfrm>
            <a:off x="3135575" y="6089571"/>
            <a:ext cx="3347112" cy="3570208"/>
          </a:xfrm>
          <a:prstGeom prst="rect">
            <a:avLst/>
          </a:prstGeom>
          <a:noFill/>
        </p:spPr>
        <p:txBody>
          <a:bodyPr wrap="square" lIns="91440" tIns="45720" rIns="91440" bIns="45720" anchor="t">
            <a:spAutoFit/>
          </a:bodyPr>
          <a:lstStyle/>
          <a:p>
            <a:r>
              <a:rPr lang="en-GB" sz="1600" dirty="0">
                <a:solidFill>
                  <a:schemeClr val="accent2"/>
                </a:solidFill>
                <a:latin typeface="Arial"/>
                <a:cs typeface="Arial"/>
              </a:rPr>
              <a:t>NFM is an equal opportunities employer, and we welcome applications from all individuals regardless of age, disability, gender, race, religion or belief, sexual orientation, or any other protected characteristic.</a:t>
            </a:r>
            <a:br>
              <a:rPr lang="en-GB" sz="1600" dirty="0">
                <a:latin typeface="Arial" panose="020B0604020202020204" pitchFamily="34" charset="0"/>
                <a:cs typeface="Arial" panose="020B0604020202020204" pitchFamily="34" charset="0"/>
              </a:rPr>
            </a:br>
            <a:br>
              <a:rPr lang="en-GB" sz="1600" dirty="0">
                <a:latin typeface="Arial" panose="020B0604020202020204" pitchFamily="34" charset="0"/>
                <a:cs typeface="Arial" panose="020B0604020202020204" pitchFamily="34" charset="0"/>
              </a:rPr>
            </a:br>
            <a:r>
              <a:rPr lang="en-GB" sz="1600" dirty="0">
                <a:solidFill>
                  <a:schemeClr val="accent2"/>
                </a:solidFill>
                <a:latin typeface="Arial"/>
                <a:cs typeface="Arial"/>
              </a:rPr>
              <a:t>Further information to support your application, our EDI Policy and Privacy Statement can be found here: </a:t>
            </a:r>
            <a:r>
              <a:rPr lang="en-GB" sz="1600" dirty="0">
                <a:solidFill>
                  <a:schemeClr val="bg1"/>
                </a:solidFill>
                <a:latin typeface="Arial"/>
                <a:cs typeface="Arial"/>
                <a:hlinkClick r:id="rId4">
                  <a:extLst>
                    <a:ext uri="{A12FA001-AC4F-418D-AE19-62706E023703}">
                      <ahyp:hlinkClr xmlns:ahyp="http://schemas.microsoft.com/office/drawing/2018/hyperlinkcolor" val="tx"/>
                    </a:ext>
                  </a:extLst>
                </a:hlinkClick>
              </a:rPr>
              <a:t>nationalfootballmuseum.com/jobs</a:t>
            </a:r>
            <a:br>
              <a:rPr lang="en-GB" sz="1600" dirty="0">
                <a:latin typeface="Arial" panose="020B0604020202020204" pitchFamily="34" charset="0"/>
                <a:cs typeface="Arial" panose="020B0604020202020204" pitchFamily="34" charset="0"/>
              </a:rPr>
            </a:br>
            <a:endParaRPr lang="en-GB"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92448"/>
      </p:ext>
    </p:extLst>
  </p:cSld>
  <p:clrMapOvr>
    <a:masterClrMapping/>
  </p:clrMapOvr>
</p:sld>
</file>

<file path=ppt/theme/theme1.xml><?xml version="1.0" encoding="utf-8"?>
<a:theme xmlns:a="http://schemas.openxmlformats.org/drawingml/2006/main" name="1_Office Theme">
  <a:themeElements>
    <a:clrScheme name="NFM">
      <a:dk1>
        <a:srgbClr val="000000"/>
      </a:dk1>
      <a:lt1>
        <a:srgbClr val="FFFFFF"/>
      </a:lt1>
      <a:dk2>
        <a:srgbClr val="042133"/>
      </a:dk2>
      <a:lt2>
        <a:srgbClr val="E7E6E6"/>
      </a:lt2>
      <a:accent1>
        <a:srgbClr val="00453B"/>
      </a:accent1>
      <a:accent2>
        <a:srgbClr val="ABFF00"/>
      </a:accent2>
      <a:accent3>
        <a:srgbClr val="610833"/>
      </a:accent3>
      <a:accent4>
        <a:srgbClr val="DC6BDC"/>
      </a:accent4>
      <a:accent5>
        <a:srgbClr val="FF2B2B"/>
      </a:accent5>
      <a:accent6>
        <a:srgbClr val="FFD9E5"/>
      </a:accent6>
      <a:hlink>
        <a:srgbClr val="1C61AB"/>
      </a:hlink>
      <a:folHlink>
        <a:srgbClr val="BAFFF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83adb47-52ca-4e17-964e-a558357f696b" xsi:nil="true"/>
    <lcf76f155ced4ddcb4097134ff3c332f xmlns="f219232a-bffd-491f-b9f6-a6b0a73fd7b4">
      <Terms xmlns="http://schemas.microsoft.com/office/infopath/2007/PartnerControls"/>
    </lcf76f155ced4ddcb4097134ff3c332f>
    <Month xmlns="f219232a-bffd-491f-b9f6-a6b0a73fd7b4">1</Month>
    <Number xmlns="f219232a-bffd-491f-b9f6-a6b0a73fd7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FECD176B0938478C516090845D72A9" ma:contentTypeVersion="17" ma:contentTypeDescription="Create a new document." ma:contentTypeScope="" ma:versionID="221b551a2bdbde14ee3b1f137e8b8fdf">
  <xsd:schema xmlns:xsd="http://www.w3.org/2001/XMLSchema" xmlns:xs="http://www.w3.org/2001/XMLSchema" xmlns:p="http://schemas.microsoft.com/office/2006/metadata/properties" xmlns:ns2="f219232a-bffd-491f-b9f6-a6b0a73fd7b4" xmlns:ns3="e83adb47-52ca-4e17-964e-a558357f696b" targetNamespace="http://schemas.microsoft.com/office/2006/metadata/properties" ma:root="true" ma:fieldsID="ec696b6f9179c7c57582f6f882e7698f" ns2:_="" ns3:_="">
    <xsd:import namespace="f219232a-bffd-491f-b9f6-a6b0a73fd7b4"/>
    <xsd:import namespace="e83adb47-52ca-4e17-964e-a558357f696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onth"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19232a-bffd-491f-b9f6-a6b0a73fd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719513e-3d86-4af4-9b86-5dd3818adf1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onth" ma:index="23" nillable="true" ma:displayName="Month" ma:default="1" ma:format="Dropdown" ma:internalName="Month" ma:percentage="FALSE">
      <xsd:simpleType>
        <xsd:restriction base="dms:Number"/>
      </xsd:simpleType>
    </xsd:element>
    <xsd:element name="Number" ma:index="24"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e83adb47-52ca-4e17-964e-a558357f696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346b45e-84f0-45ce-833d-dc8c041cb1c2}" ma:internalName="TaxCatchAll" ma:showField="CatchAllData" ma:web="e83adb47-52ca-4e17-964e-a558357f696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DF96DA-DF71-415D-B0BE-84013F3685C3}">
  <ds:schemaRefs>
    <ds:schemaRef ds:uri="http://schemas.microsoft.com/sharepoint/v3/contenttype/forms"/>
  </ds:schemaRefs>
</ds:datastoreItem>
</file>

<file path=customXml/itemProps2.xml><?xml version="1.0" encoding="utf-8"?>
<ds:datastoreItem xmlns:ds="http://schemas.openxmlformats.org/officeDocument/2006/customXml" ds:itemID="{AFBA3DB0-5DDC-4F17-B244-5FC9EAE2E2A7}">
  <ds:schemaRefs>
    <ds:schemaRef ds:uri="http://schemas.microsoft.com/office/infopath/2007/PartnerControls"/>
    <ds:schemaRef ds:uri="e83adb47-52ca-4e17-964e-a558357f696b"/>
    <ds:schemaRef ds:uri="http://purl.org/dc/dcmitype/"/>
    <ds:schemaRef ds:uri="http://schemas.openxmlformats.org/package/2006/metadata/core-properties"/>
    <ds:schemaRef ds:uri="f219232a-bffd-491f-b9f6-a6b0a73fd7b4"/>
    <ds:schemaRef ds:uri="http://schemas.microsoft.com/office/2006/documentManagement/types"/>
    <ds:schemaRef ds:uri="http://www.w3.org/XML/1998/namespace"/>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9C36409A-D594-434A-AF45-C40E96306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19232a-bffd-491f-b9f6-a6b0a73fd7b4"/>
    <ds:schemaRef ds:uri="e83adb47-52ca-4e17-964e-a558357f69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2329</TotalTime>
  <Words>1927</Words>
  <Application>Microsoft Office PowerPoint</Application>
  <PresentationFormat>A4 Paper (210x297 mm)</PresentationFormat>
  <Paragraphs>152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RotisSemiSans</vt:lpstr>
      <vt:lpstr>Symbol</vt:lpstr>
      <vt:lpstr>1_Office Theme</vt:lpstr>
      <vt:lpstr>PowerPoint Presentation</vt:lpstr>
      <vt:lpstr>Contents</vt:lpstr>
      <vt:lpstr>Football Matters</vt:lpstr>
      <vt:lpstr>PowerPoint Presentation</vt:lpstr>
      <vt:lpstr>Who would this role suit?</vt:lpstr>
      <vt:lpstr>Job Description Senior Executive Assistant </vt:lpstr>
      <vt:lpstr>PowerPoint Presentation</vt:lpstr>
      <vt:lpstr>PowerPoint Presentation</vt:lpstr>
      <vt:lpstr>Please submit:   1. Your CV  2. A cover letter outlining how your skills and experience  meet the criteria   3. Your completed equal opportunities monitoring form  Deadline for applications: Monday 28th June 2026  Submit to: recruitment@nationalfootballmuseum.com   If you require access support for your application, please contact us at recruitment@nationalfootballmuseum.com or call 0161 605 8200.  Please note: All applications must be made via the email above. We do not accept applications via LinkedIn. We reserve the right to close this vacancy early or re-advertise the position if a suitable candidate is not identified during the initial recruitment process.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Harrington</dc:creator>
  <cp:lastModifiedBy>Jennie Hart</cp:lastModifiedBy>
  <cp:revision>54</cp:revision>
  <dcterms:created xsi:type="dcterms:W3CDTF">2024-02-21T16:16:20Z</dcterms:created>
  <dcterms:modified xsi:type="dcterms:W3CDTF">2026-06-19T11:35:53Z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0x0101001CFECD176B0938478C516090845D72A9</vt:lpwstr>
  </property>
  <property fmtid="{D5CDD505-2E9C-101B-9397-08002B2CF9AE}" pid="3" name="MediaServiceImageTags">
    <vt:lpwstr/>
  </property>
</Properties>
</file>